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3" r:id="rId1"/>
  </p:sldMasterIdLst>
  <p:notesMasterIdLst>
    <p:notesMasterId r:id="rId28"/>
  </p:notesMasterIdLst>
  <p:sldIdLst>
    <p:sldId id="347" r:id="rId2"/>
    <p:sldId id="303" r:id="rId3"/>
    <p:sldId id="344" r:id="rId4"/>
    <p:sldId id="345" r:id="rId5"/>
    <p:sldId id="350" r:id="rId6"/>
    <p:sldId id="346" r:id="rId7"/>
    <p:sldId id="355" r:id="rId8"/>
    <p:sldId id="325" r:id="rId9"/>
    <p:sldId id="332" r:id="rId10"/>
    <p:sldId id="352" r:id="rId11"/>
    <p:sldId id="336" r:id="rId12"/>
    <p:sldId id="326" r:id="rId13"/>
    <p:sldId id="328" r:id="rId14"/>
    <p:sldId id="329" r:id="rId15"/>
    <p:sldId id="333" r:id="rId16"/>
    <p:sldId id="335" r:id="rId17"/>
    <p:sldId id="334" r:id="rId18"/>
    <p:sldId id="337" r:id="rId19"/>
    <p:sldId id="338" r:id="rId20"/>
    <p:sldId id="339" r:id="rId21"/>
    <p:sldId id="340" r:id="rId22"/>
    <p:sldId id="341" r:id="rId23"/>
    <p:sldId id="354" r:id="rId24"/>
    <p:sldId id="342" r:id="rId25"/>
    <p:sldId id="343" r:id="rId26"/>
    <p:sldId id="351" r:id="rId2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CC3399"/>
    <a:srgbClr val="339966"/>
    <a:srgbClr val="4F81BD"/>
    <a:srgbClr val="FFFFFF"/>
    <a:srgbClr val="99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 autoAdjust="0"/>
    <p:restoredTop sz="94660"/>
  </p:normalViewPr>
  <p:slideViewPr>
    <p:cSldViewPr>
      <p:cViewPr varScale="1">
        <p:scale>
          <a:sx n="66" d="100"/>
          <a:sy n="66" d="100"/>
        </p:scale>
        <p:origin x="142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E6BB88C4-08BA-4057-97C0-3C1BF90A5929}" type="datetime1">
              <a:rPr lang="en-US"/>
              <a:pPr>
                <a:defRPr/>
              </a:pPr>
              <a:t>11/8/2017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A9C06E4E-076E-4BE5-B6FA-20FE6EECF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804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**extra sample questions beyond what is on the study guide during Review</a:t>
            </a:r>
            <a:r>
              <a:rPr lang="en-US" baseline="0" dirty="0"/>
              <a:t> Session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C06E4E-076E-4BE5-B6FA-20FE6EECF8C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00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mpd="thickThin">
            <a:noFill/>
            <a:miter lim="800000"/>
            <a:headEnd/>
            <a:tailEnd/>
          </a:ln>
          <a:effectLst>
            <a:outerShdw blurRad="63500" dist="10160" dir="5400000" algn="tl" rotWithShape="0">
              <a:srgbClr val="00000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pitchFamily="-11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4FA9251-0F03-4D2F-A64B-5166709E62D0}" type="datetime1">
              <a:rPr lang="en-US"/>
              <a:pPr>
                <a:defRPr/>
              </a:pPr>
              <a:t>11/8/2017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BADAB61-F640-4292-9D3F-B15AA23F7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2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A6382-B554-43F2-8C3E-CF236EBFEDEF}" type="datetime1">
              <a:rPr lang="en-US"/>
              <a:pPr>
                <a:defRPr/>
              </a:pPr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081F0-46AC-405C-AA02-17D6D19F2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9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mpd="thickThin">
            <a:noFill/>
            <a:miter lim="800000"/>
            <a:headEnd/>
            <a:tailEnd/>
          </a:ln>
          <a:effectLst>
            <a:outerShdw blurRad="63500" dist="10160" dir="10800000" algn="tl" rotWithShape="0">
              <a:srgbClr val="00000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pitchFamily="-110" charset="0"/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C0645-E4AB-40D3-986E-DB572B24D755}" type="datetime1">
              <a:rPr lang="en-US"/>
              <a:pPr>
                <a:defRPr/>
              </a:pPr>
              <a:t>11/8/2017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3EC6C-1D8D-4044-BDD4-DDF354B16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B9186-BBB4-4AA9-ADB8-6563FEDECFB7}" type="datetime1">
              <a:rPr lang="en-US"/>
              <a:pPr>
                <a:defRPr/>
              </a:pPr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811DD-1591-4DE8-A1ED-6542A1949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91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mpd="thickThin">
            <a:noFill/>
            <a:miter lim="800000"/>
            <a:headEnd/>
            <a:tailEnd/>
          </a:ln>
          <a:effectLst>
            <a:outerShdw blurRad="63500" dist="10160" dir="5400000" algn="tl" rotWithShape="0">
              <a:srgbClr val="00000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pitchFamily="-11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36F2179-61E2-474E-9F37-C746DC8A3D53}" type="datetime1">
              <a:rPr lang="en-US"/>
              <a:pPr>
                <a:defRPr/>
              </a:pPr>
              <a:t>11/8/2017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51A1AD2-FE76-4A10-9CB8-9BD0D87AD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A3166-D9B1-4A07-B779-87BC819F157A}" type="datetime1">
              <a:rPr lang="en-US"/>
              <a:pPr>
                <a:defRPr/>
              </a:pPr>
              <a:t>11/8/2017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20089-ADA6-4550-8243-2AF68212A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0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E301D-A67F-4B29-8305-B3D35AFA0863}" type="datetime1">
              <a:rPr lang="en-US"/>
              <a:pPr>
                <a:defRPr/>
              </a:pPr>
              <a:t>11/8/2017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1E484-3CDE-4FC1-A17F-34461713C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7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3D942-6205-40DB-8F11-561311B5FFF1}" type="datetime1">
              <a:rPr lang="en-US"/>
              <a:pPr>
                <a:defRPr/>
              </a:pPr>
              <a:t>11/8/2017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B0585-6910-4670-958F-52FF4D7D8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7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E0E57-D8B8-4EE4-BFCC-26A76BC55C0F}" type="datetime1">
              <a:rPr lang="en-US"/>
              <a:pPr>
                <a:defRPr/>
              </a:pPr>
              <a:t>11/8/2017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3CA51-4B66-41A2-BF45-275220F7D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13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090D4-5984-4F06-9750-842880690699}" type="datetime1">
              <a:rPr lang="en-US"/>
              <a:pPr>
                <a:defRPr/>
              </a:pPr>
              <a:t>11/8/2017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3CE31-5995-476F-8460-F3D3C1F46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38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BED5B-1FE8-4008-877D-3DD07C86F764}" type="datetime1">
              <a:rPr lang="en-US"/>
              <a:pPr>
                <a:defRPr/>
              </a:pPr>
              <a:t>11/8/2017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7558B-413E-4E41-98AA-E285F36BB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55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rrowheads="1"/>
          </p:cNvSpPr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mpd="thickThin">
            <a:noFill/>
            <a:miter lim="800000"/>
            <a:headEnd/>
            <a:tailEnd/>
          </a:ln>
          <a:effectLst>
            <a:outerShdw blurRad="63500" dist="10160" dir="5400000" algn="tl" rotWithShape="0">
              <a:srgbClr val="00000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orbel" pitchFamily="-110" charset="0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wrap="square" lIns="109728" tIns="45720" rIns="4572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F3F3F"/>
                </a:solidFill>
              </a:defRPr>
            </a:lvl1pPr>
          </a:lstStyle>
          <a:p>
            <a:pPr>
              <a:defRPr/>
            </a:pPr>
            <a:fld id="{49CF6196-AF04-4138-A5DC-C3797662C42E}" type="datetime1">
              <a:rPr lang="en-US"/>
              <a:pPr>
                <a:defRPr/>
              </a:pPr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wrap="square" lIns="45720" tIns="45720" rIns="4572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F3F3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3F3F"/>
                </a:solidFill>
              </a:defRPr>
            </a:lvl1pPr>
          </a:lstStyle>
          <a:p>
            <a:pPr>
              <a:defRPr/>
            </a:pPr>
            <a:fld id="{0172B649-E1BA-41BD-8907-E6DC5F8AD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347FD8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347FD8"/>
          </a:solidFill>
          <a:latin typeface="Corbel" pitchFamily="-107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347FD8"/>
          </a:solidFill>
          <a:latin typeface="Corbel" pitchFamily="-107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347FD8"/>
          </a:solidFill>
          <a:latin typeface="Corbel" pitchFamily="-107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347FD8"/>
          </a:solidFill>
          <a:latin typeface="Corbel" pitchFamily="-107" charset="0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347FD8"/>
          </a:solidFill>
          <a:latin typeface="Corbel" pitchFamily="-10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347FD8"/>
          </a:solidFill>
          <a:latin typeface="Corbel" pitchFamily="-10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347FD8"/>
          </a:solidFill>
          <a:latin typeface="Corbel" pitchFamily="-10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347FD8"/>
          </a:solidFill>
          <a:latin typeface="Corbel" pitchFamily="-107" charset="0"/>
        </a:defRPr>
      </a:lvl9pPr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-110" charset="2"/>
        <a:buChar char=""/>
        <a:defRPr sz="3200" kern="1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-110" charset="2"/>
        <a:buChar char="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Font typeface="Wingdings 3" pitchFamily="-110" charset="2"/>
        <a:buChar char=""/>
        <a:defRPr lang="en-US"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Rj_qD0SEGGk" TargetMode="Externa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D6mLc9gOgVA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youtube.com/watch?v=mJedwz_r2Pc" TargetMode="External"/><Relationship Id="rId5" Type="http://schemas.openxmlformats.org/officeDocument/2006/relationships/hyperlink" Target="https://www.youtube.com/watch?v=-XGds2GAvGQ" TargetMode="Externa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cs typeface="Gill Sans Light"/>
              </a:rPr>
              <a:t>Looking Ahead</a:t>
            </a:r>
            <a:r>
              <a:rPr lang="is-IS" dirty="0">
                <a:solidFill>
                  <a:schemeClr val="accent1"/>
                </a:solidFill>
                <a:cs typeface="Gill Sans Light"/>
              </a:rPr>
              <a:t>…</a:t>
            </a:r>
            <a:endParaRPr lang="en-US" dirty="0">
              <a:solidFill>
                <a:schemeClr val="accent1"/>
              </a:solidFill>
              <a:cs typeface="Gill Sans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03351"/>
            <a:ext cx="7772400" cy="5318124"/>
          </a:xfrm>
        </p:spPr>
        <p:txBody>
          <a:bodyPr/>
          <a:lstStyle/>
          <a:p>
            <a:pPr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</a:pPr>
            <a:r>
              <a:rPr lang="en-US" dirty="0">
                <a:cs typeface="Gill Sans Light"/>
              </a:rPr>
              <a:t>Final Exam – semi-cumulative (50%)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</a:pPr>
            <a:r>
              <a:rPr lang="en-US" dirty="0">
                <a:cs typeface="Gill Sans Light"/>
              </a:rPr>
              <a:t>50 ID’s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</a:pPr>
            <a:r>
              <a:rPr lang="en-US" dirty="0">
                <a:cs typeface="Gill Sans Light"/>
              </a:rPr>
              <a:t>2/3 of IDs = lab 7&amp;8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</a:pPr>
            <a:r>
              <a:rPr lang="en-US" dirty="0">
                <a:cs typeface="Gill Sans Light"/>
              </a:rPr>
              <a:t>1/3 = Cumulative (labs 1-6)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</a:pPr>
            <a:r>
              <a:rPr lang="en-US" dirty="0">
                <a:cs typeface="Gill Sans Light"/>
              </a:rPr>
              <a:t>75 Short answer, MC, T/F questions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</a:pPr>
            <a:r>
              <a:rPr lang="en-US" dirty="0">
                <a:cs typeface="Gill Sans Light"/>
              </a:rPr>
              <a:t>50% cumulative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</a:pPr>
            <a:endParaRPr lang="en-US" dirty="0">
              <a:cs typeface="Gill Sans Light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</a:pPr>
            <a:r>
              <a:rPr lang="en-US" dirty="0">
                <a:cs typeface="Gill Sans Light"/>
              </a:rPr>
              <a:t>Sakai Final exam resources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</a:pPr>
            <a:r>
              <a:rPr lang="en-US" dirty="0">
                <a:cs typeface="Gill Sans Light"/>
              </a:rPr>
              <a:t>Study guide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</a:pPr>
            <a:r>
              <a:rPr lang="en-US" dirty="0">
                <a:cs typeface="Gill Sans Light"/>
              </a:rPr>
              <a:t>Review opportunities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</a:pPr>
            <a:r>
              <a:rPr lang="en-US" dirty="0">
                <a:cs typeface="Gill Sans Light"/>
              </a:rPr>
              <a:t>Review session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</a:pPr>
            <a:r>
              <a:rPr lang="en-US" dirty="0">
                <a:cs typeface="Gill Sans Light"/>
              </a:rPr>
              <a:t>Open labs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</a:pPr>
            <a:endParaRPr lang="en-US" dirty="0">
              <a:cs typeface="Gill Sans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D20089-ADA6-4550-8243-2AF68212AF8F}" type="slidenum">
              <a:rPr lang="en-US" smtClean="0">
                <a:latin typeface="Gill Sans Light"/>
                <a:cs typeface="Gill Sans Light"/>
              </a:rPr>
              <a:pPr>
                <a:defRPr/>
              </a:pPr>
              <a:t>1</a:t>
            </a:fld>
            <a:endParaRPr lang="en-US"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545587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3E1D-53B6-4B01-995A-E13488781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454152"/>
          </a:xfrm>
        </p:spPr>
        <p:txBody>
          <a:bodyPr/>
          <a:lstStyle/>
          <a:p>
            <a:r>
              <a:rPr lang="en-US" sz="3200" dirty="0"/>
              <a:t>How about a video</a:t>
            </a:r>
          </a:p>
        </p:txBody>
      </p:sp>
      <p:pic>
        <p:nvPicPr>
          <p:cNvPr id="5" name="Blood_Flow_through_the_Heart_mp4_medium">
            <a:hlinkClick r:id="" action="ppaction://media"/>
            <a:extLst>
              <a:ext uri="{FF2B5EF4-FFF2-40B4-BE49-F238E27FC236}">
                <a16:creationId xmlns:a16="http://schemas.microsoft.com/office/drawing/2014/main" id="{37E89E6D-D59D-4A50-AC4C-A87D6C752C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989" y="681316"/>
            <a:ext cx="7965666" cy="579719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812E4-DA22-4BFA-A6A4-7C1E1409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D811DD-1591-4DE8-A1ED-6542A194985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716FCE-3B39-4BCD-BE90-AAA63280E4C9}"/>
              </a:ext>
            </a:extLst>
          </p:cNvPr>
          <p:cNvSpPr txBox="1"/>
          <p:nvPr/>
        </p:nvSpPr>
        <p:spPr>
          <a:xfrm>
            <a:off x="6515100" y="6550223"/>
            <a:ext cx="2171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 err="1">
                <a:hlinkClick r:id="rId5"/>
              </a:rPr>
              <a:t>OSFCPhysEd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5360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2525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pitchFamily="-110" charset="-128"/>
                <a:cs typeface="Arial" charset="0"/>
              </a:rPr>
              <a:t>Layers of the Heart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4572000" cy="4625975"/>
          </a:xfrm>
        </p:spPr>
        <p:txBody>
          <a:bodyPr/>
          <a:lstStyle/>
          <a:p>
            <a:r>
              <a:rPr lang="en-US" sz="2600" dirty="0">
                <a:latin typeface="Arial" charset="0"/>
                <a:ea typeface="ＭＳ Ｐゴシック" pitchFamily="-110" charset="-128"/>
                <a:cs typeface="Arial" charset="0"/>
              </a:rPr>
              <a:t>Myocardium is the muscular layer of the heart</a:t>
            </a:r>
          </a:p>
          <a:p>
            <a:endParaRPr lang="en-US" sz="2600" dirty="0">
              <a:latin typeface="Arial" charset="0"/>
              <a:ea typeface="ＭＳ Ｐゴシック" pitchFamily="-110" charset="-128"/>
              <a:cs typeface="Arial" charset="0"/>
            </a:endParaRPr>
          </a:p>
          <a:p>
            <a:r>
              <a:rPr lang="en-US" sz="2600" dirty="0">
                <a:latin typeface="Arial" charset="0"/>
                <a:ea typeface="ＭＳ Ｐゴシック" pitchFamily="-110" charset="-128"/>
                <a:cs typeface="Arial" charset="0"/>
              </a:rPr>
              <a:t>Note that the myocardium of the left ventricle is thicker than the right ventricle</a:t>
            </a:r>
          </a:p>
          <a:p>
            <a:pPr lvl="1"/>
            <a:r>
              <a:rPr lang="en-US" sz="2600" dirty="0">
                <a:latin typeface="Arial" charset="0"/>
                <a:ea typeface="ＭＳ Ｐゴシック" pitchFamily="-110" charset="-128"/>
                <a:cs typeface="Arial" charset="0"/>
              </a:rPr>
              <a:t>Why do you think this is?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2C18A5D-139A-4DE5-91A3-DEE1944EA256}" type="slidenum">
              <a:rPr lang="en-US" smtClean="0">
                <a:solidFill>
                  <a:srgbClr val="3F3F3F"/>
                </a:solidFill>
              </a:rPr>
              <a:pPr eaLnBrk="1" hangingPunct="1"/>
              <a:t>11</a:t>
            </a:fld>
            <a:endParaRPr lang="en-US">
              <a:solidFill>
                <a:srgbClr val="3F3F3F"/>
              </a:solidFill>
            </a:endParaRPr>
          </a:p>
        </p:txBody>
      </p:sp>
      <p:pic>
        <p:nvPicPr>
          <p:cNvPr id="16389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86" y="1925637"/>
            <a:ext cx="46101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32"/>
          <p:cNvGrpSpPr>
            <a:grpSpLocks noChangeAspect="1"/>
          </p:cNvGrpSpPr>
          <p:nvPr/>
        </p:nvGrpSpPr>
        <p:grpSpPr bwMode="auto">
          <a:xfrm>
            <a:off x="4800600" y="2514600"/>
            <a:ext cx="4343400" cy="3810000"/>
            <a:chOff x="58295" y="2286000"/>
            <a:chExt cx="5364666" cy="4705916"/>
          </a:xfrm>
        </p:grpSpPr>
        <p:pic>
          <p:nvPicPr>
            <p:cNvPr id="17435" name="Picture 7" descr="C:\Users\Johnson\Desktop\heart\A-T-16-Vo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6" t="8231" r="18073" b="21214"/>
            <a:stretch>
              <a:fillRect/>
            </a:stretch>
          </p:blipFill>
          <p:spPr bwMode="auto">
            <a:xfrm>
              <a:off x="152400" y="2286000"/>
              <a:ext cx="3962400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6" name="TextBox 16"/>
            <p:cNvSpPr txBox="1">
              <a:spLocks noChangeArrowheads="1"/>
            </p:cNvSpPr>
            <p:nvPr/>
          </p:nvSpPr>
          <p:spPr bwMode="auto">
            <a:xfrm>
              <a:off x="1219200" y="2971800"/>
              <a:ext cx="850900" cy="646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/>
                <a:t>Left </a:t>
              </a:r>
            </a:p>
            <a:p>
              <a:pPr algn="ctr" eaLnBrk="1" hangingPunct="1"/>
              <a:r>
                <a:rPr lang="en-US" sz="1400"/>
                <a:t>atrium</a:t>
              </a:r>
            </a:p>
          </p:txBody>
        </p:sp>
        <p:sp>
          <p:nvSpPr>
            <p:cNvPr id="17437" name="TextBox 16"/>
            <p:cNvSpPr txBox="1">
              <a:spLocks noChangeArrowheads="1"/>
            </p:cNvSpPr>
            <p:nvPr/>
          </p:nvSpPr>
          <p:spPr bwMode="auto">
            <a:xfrm>
              <a:off x="58295" y="4506026"/>
              <a:ext cx="1707005" cy="646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/>
                <a:t>Left </a:t>
              </a:r>
            </a:p>
            <a:p>
              <a:pPr algn="ctr" eaLnBrk="1" hangingPunct="1"/>
              <a:r>
                <a:rPr lang="en-US" sz="1400"/>
                <a:t>ventricle</a:t>
              </a:r>
            </a:p>
          </p:txBody>
        </p:sp>
        <p:sp>
          <p:nvSpPr>
            <p:cNvPr id="17438" name="TextBox 15"/>
            <p:cNvSpPr txBox="1">
              <a:spLocks noChangeArrowheads="1"/>
            </p:cNvSpPr>
            <p:nvPr/>
          </p:nvSpPr>
          <p:spPr bwMode="auto">
            <a:xfrm>
              <a:off x="1940393" y="5353062"/>
              <a:ext cx="1267452" cy="646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/>
                <a:t>Right ventricle</a:t>
              </a:r>
            </a:p>
          </p:txBody>
        </p:sp>
        <p:sp>
          <p:nvSpPr>
            <p:cNvPr id="17439" name="TextBox 14"/>
            <p:cNvSpPr txBox="1">
              <a:spLocks noChangeArrowheads="1"/>
            </p:cNvSpPr>
            <p:nvPr/>
          </p:nvSpPr>
          <p:spPr bwMode="auto">
            <a:xfrm>
              <a:off x="2975547" y="3188413"/>
              <a:ext cx="841754" cy="646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/>
                <a:t>Right</a:t>
              </a:r>
            </a:p>
            <a:p>
              <a:pPr eaLnBrk="1" hangingPunct="1"/>
              <a:r>
                <a:rPr lang="en-US" sz="1400"/>
                <a:t>atrium</a:t>
              </a:r>
            </a:p>
          </p:txBody>
        </p:sp>
        <p:sp>
          <p:nvSpPr>
            <p:cNvPr id="17440" name="TextBox 9"/>
            <p:cNvSpPr txBox="1">
              <a:spLocks noChangeArrowheads="1"/>
            </p:cNvSpPr>
            <p:nvPr/>
          </p:nvSpPr>
          <p:spPr bwMode="auto">
            <a:xfrm>
              <a:off x="3634281" y="3227310"/>
              <a:ext cx="1788680" cy="722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600" b="1"/>
                <a:t>Coronary sinus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V="1">
              <a:off x="1956320" y="3760520"/>
              <a:ext cx="2478413" cy="5176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42" name="TextBox 7"/>
            <p:cNvSpPr txBox="1">
              <a:spLocks noChangeArrowheads="1"/>
            </p:cNvSpPr>
            <p:nvPr/>
          </p:nvSpPr>
          <p:spPr bwMode="auto">
            <a:xfrm>
              <a:off x="1219201" y="6611778"/>
              <a:ext cx="3355282" cy="380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 i="1"/>
                <a:t>Posterior view</a:t>
              </a:r>
            </a:p>
          </p:txBody>
        </p:sp>
      </p:grpSp>
      <p:sp>
        <p:nvSpPr>
          <p:cNvPr id="17411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C25B5B4-2EA4-4B71-B5FC-A417F220F388}" type="slidenum">
              <a:rPr lang="en-US" smtClean="0">
                <a:solidFill>
                  <a:srgbClr val="3F3F3F"/>
                </a:solidFill>
              </a:rPr>
              <a:pPr eaLnBrk="1" hangingPunct="1"/>
              <a:t>12</a:t>
            </a:fld>
            <a:endParaRPr lang="en-US">
              <a:solidFill>
                <a:srgbClr val="3F3F3F"/>
              </a:solidFill>
            </a:endParaRPr>
          </a:p>
        </p:txBody>
      </p:sp>
      <p:grpSp>
        <p:nvGrpSpPr>
          <p:cNvPr id="17412" name="Group 35"/>
          <p:cNvGrpSpPr>
            <a:grpSpLocks noChangeAspect="1"/>
          </p:cNvGrpSpPr>
          <p:nvPr/>
        </p:nvGrpSpPr>
        <p:grpSpPr bwMode="auto">
          <a:xfrm>
            <a:off x="76200" y="2425700"/>
            <a:ext cx="4583113" cy="3594100"/>
            <a:chOff x="3968155" y="-94068"/>
            <a:chExt cx="5659235" cy="4436414"/>
          </a:xfrm>
        </p:grpSpPr>
        <p:pic>
          <p:nvPicPr>
            <p:cNvPr id="17423" name="Picture 8" descr="C:\Users\Johnson\Desktop\heart\A-1602-Vo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6" t="8891" r="13881" b="26331"/>
            <a:stretch>
              <a:fillRect/>
            </a:stretch>
          </p:blipFill>
          <p:spPr bwMode="auto">
            <a:xfrm>
              <a:off x="4724400" y="120650"/>
              <a:ext cx="4419600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4" name="TextBox 14"/>
            <p:cNvSpPr txBox="1">
              <a:spLocks noChangeArrowheads="1"/>
            </p:cNvSpPr>
            <p:nvPr/>
          </p:nvSpPr>
          <p:spPr bwMode="auto">
            <a:xfrm rot="-1972227">
              <a:off x="4774298" y="1239146"/>
              <a:ext cx="841594" cy="645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400"/>
                <a:t>Right</a:t>
              </a:r>
            </a:p>
            <a:p>
              <a:pPr eaLnBrk="1" hangingPunct="1"/>
              <a:r>
                <a:rPr lang="en-US" sz="1400"/>
                <a:t>atrium</a:t>
              </a:r>
            </a:p>
          </p:txBody>
        </p:sp>
        <p:sp>
          <p:nvSpPr>
            <p:cNvPr id="17425" name="TextBox 15"/>
            <p:cNvSpPr txBox="1">
              <a:spLocks noChangeArrowheads="1"/>
            </p:cNvSpPr>
            <p:nvPr/>
          </p:nvSpPr>
          <p:spPr bwMode="auto">
            <a:xfrm>
              <a:off x="6477000" y="2590800"/>
              <a:ext cx="1068388" cy="645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/>
                <a:t>Right ventricle</a:t>
              </a:r>
            </a:p>
          </p:txBody>
        </p:sp>
        <p:sp>
          <p:nvSpPr>
            <p:cNvPr id="17426" name="TextBox 16"/>
            <p:cNvSpPr txBox="1">
              <a:spLocks noChangeArrowheads="1"/>
            </p:cNvSpPr>
            <p:nvPr/>
          </p:nvSpPr>
          <p:spPr bwMode="auto">
            <a:xfrm>
              <a:off x="8153400" y="2438400"/>
              <a:ext cx="850900" cy="91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/>
                <a:t>Left </a:t>
              </a:r>
            </a:p>
            <a:p>
              <a:pPr algn="ctr" eaLnBrk="1" hangingPunct="1"/>
              <a:r>
                <a:rPr lang="en-US" sz="1400"/>
                <a:t>ventricle</a:t>
              </a:r>
            </a:p>
          </p:txBody>
        </p:sp>
        <p:sp>
          <p:nvSpPr>
            <p:cNvPr id="17427" name="TextBox 18"/>
            <p:cNvSpPr txBox="1">
              <a:spLocks noChangeArrowheads="1"/>
            </p:cNvSpPr>
            <p:nvPr/>
          </p:nvSpPr>
          <p:spPr bwMode="auto">
            <a:xfrm>
              <a:off x="5791201" y="-94068"/>
              <a:ext cx="850901" cy="379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/>
                <a:t>Aorta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 flipH="1" flipV="1">
              <a:off x="5853021" y="432041"/>
              <a:ext cx="495766" cy="16466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29" name="TextBox 16"/>
            <p:cNvSpPr txBox="1">
              <a:spLocks noChangeArrowheads="1"/>
            </p:cNvSpPr>
            <p:nvPr/>
          </p:nvSpPr>
          <p:spPr bwMode="auto">
            <a:xfrm>
              <a:off x="6400800" y="203356"/>
              <a:ext cx="850901" cy="645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/>
                <a:t>Left </a:t>
              </a:r>
            </a:p>
            <a:p>
              <a:pPr algn="ctr" eaLnBrk="1" hangingPunct="1"/>
              <a:r>
                <a:rPr lang="en-US" sz="1400"/>
                <a:t>atrium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10800000" flipV="1">
              <a:off x="4830664" y="1524518"/>
              <a:ext cx="1264360" cy="93666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6679178" y="595692"/>
              <a:ext cx="1962207" cy="3311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32" name="TextBox 9"/>
            <p:cNvSpPr txBox="1">
              <a:spLocks noChangeArrowheads="1"/>
            </p:cNvSpPr>
            <p:nvPr/>
          </p:nvSpPr>
          <p:spPr bwMode="auto">
            <a:xfrm>
              <a:off x="7261204" y="102960"/>
              <a:ext cx="2366186" cy="72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sz="1600" b="1"/>
                <a:t>Left coronary artery</a:t>
              </a:r>
            </a:p>
          </p:txBody>
        </p:sp>
        <p:sp>
          <p:nvSpPr>
            <p:cNvPr id="17433" name="TextBox 9"/>
            <p:cNvSpPr txBox="1">
              <a:spLocks noChangeArrowheads="1"/>
            </p:cNvSpPr>
            <p:nvPr/>
          </p:nvSpPr>
          <p:spPr bwMode="auto">
            <a:xfrm>
              <a:off x="3968155" y="2285990"/>
              <a:ext cx="1835226" cy="1025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/>
                <a:t>Right</a:t>
              </a:r>
            </a:p>
            <a:p>
              <a:pPr eaLnBrk="1" hangingPunct="1"/>
              <a:r>
                <a:rPr lang="en-US" sz="1600" b="1"/>
                <a:t>coronary artery</a:t>
              </a:r>
            </a:p>
          </p:txBody>
        </p:sp>
        <p:sp>
          <p:nvSpPr>
            <p:cNvPr id="17434" name="TextBox 7"/>
            <p:cNvSpPr txBox="1">
              <a:spLocks noChangeArrowheads="1"/>
            </p:cNvSpPr>
            <p:nvPr/>
          </p:nvSpPr>
          <p:spPr bwMode="auto">
            <a:xfrm>
              <a:off x="5568692" y="3962399"/>
              <a:ext cx="3373378" cy="379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400" b="1" i="1"/>
                <a:t>Anterior view</a:t>
              </a: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252728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en-US" dirty="0">
                <a:ea typeface="+mj-ea"/>
              </a:rPr>
              <a:t>Blood Supply to the Heart</a:t>
            </a:r>
          </a:p>
        </p:txBody>
      </p:sp>
      <p:sp>
        <p:nvSpPr>
          <p:cNvPr id="17414" name="TextBox 63"/>
          <p:cNvSpPr txBox="1">
            <a:spLocks noChangeArrowheads="1"/>
          </p:cNvSpPr>
          <p:nvPr/>
        </p:nvSpPr>
        <p:spPr bwMode="auto">
          <a:xfrm>
            <a:off x="25400" y="1524000"/>
            <a:ext cx="73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Aorta</a:t>
            </a:r>
          </a:p>
        </p:txBody>
      </p:sp>
      <p:sp>
        <p:nvSpPr>
          <p:cNvPr id="17415" name="TextBox 64"/>
          <p:cNvSpPr txBox="1">
            <a:spLocks noChangeArrowheads="1"/>
          </p:cNvSpPr>
          <p:nvPr/>
        </p:nvSpPr>
        <p:spPr bwMode="auto">
          <a:xfrm>
            <a:off x="1144588" y="1549400"/>
            <a:ext cx="1968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Coronary arteries</a:t>
            </a:r>
          </a:p>
        </p:txBody>
      </p:sp>
      <p:sp>
        <p:nvSpPr>
          <p:cNvPr id="17416" name="TextBox 65"/>
          <p:cNvSpPr txBox="1">
            <a:spLocks noChangeArrowheads="1"/>
          </p:cNvSpPr>
          <p:nvPr/>
        </p:nvSpPr>
        <p:spPr bwMode="auto">
          <a:xfrm>
            <a:off x="3495675" y="1549400"/>
            <a:ext cx="158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Cardiac veins</a:t>
            </a:r>
          </a:p>
        </p:txBody>
      </p:sp>
      <p:sp>
        <p:nvSpPr>
          <p:cNvPr id="17417" name="TextBox 66"/>
          <p:cNvSpPr txBox="1">
            <a:spLocks noChangeArrowheads="1"/>
          </p:cNvSpPr>
          <p:nvPr/>
        </p:nvSpPr>
        <p:spPr bwMode="auto">
          <a:xfrm>
            <a:off x="5461000" y="1549400"/>
            <a:ext cx="1776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Coronary Sinus</a:t>
            </a:r>
          </a:p>
        </p:txBody>
      </p:sp>
      <p:sp>
        <p:nvSpPr>
          <p:cNvPr id="17418" name="TextBox 67"/>
          <p:cNvSpPr txBox="1">
            <a:spLocks noChangeArrowheads="1"/>
          </p:cNvSpPr>
          <p:nvPr/>
        </p:nvSpPr>
        <p:spPr bwMode="auto">
          <a:xfrm>
            <a:off x="7620000" y="1549400"/>
            <a:ext cx="144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Right Atrium</a:t>
            </a:r>
          </a:p>
        </p:txBody>
      </p:sp>
      <p:sp>
        <p:nvSpPr>
          <p:cNvPr id="70" name="Right Arrow 69"/>
          <p:cNvSpPr/>
          <p:nvPr/>
        </p:nvSpPr>
        <p:spPr>
          <a:xfrm>
            <a:off x="812800" y="1657350"/>
            <a:ext cx="3048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1" name="Right Arrow 70"/>
          <p:cNvSpPr/>
          <p:nvPr/>
        </p:nvSpPr>
        <p:spPr>
          <a:xfrm>
            <a:off x="3149600" y="1657350"/>
            <a:ext cx="304800" cy="152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2" name="Right Arrow 71"/>
          <p:cNvSpPr/>
          <p:nvPr/>
        </p:nvSpPr>
        <p:spPr>
          <a:xfrm>
            <a:off x="5118100" y="1657350"/>
            <a:ext cx="304800" cy="1524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3" name="Right Arrow 72"/>
          <p:cNvSpPr/>
          <p:nvPr/>
        </p:nvSpPr>
        <p:spPr>
          <a:xfrm>
            <a:off x="7239000" y="1657350"/>
            <a:ext cx="304800" cy="152400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252728"/>
          </a:xfrm>
          <a:ln>
            <a:miter lim="800000"/>
            <a:headEnd/>
            <a:tailEnd/>
          </a:ln>
        </p:spPr>
        <p:txBody>
          <a:bodyPr rtlCol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en-US" dirty="0">
                <a:ea typeface="+mj-ea"/>
              </a:rPr>
              <a:t>Heart Valves</a:t>
            </a:r>
          </a:p>
        </p:txBody>
      </p:sp>
      <p:sp>
        <p:nvSpPr>
          <p:cNvPr id="18435" name="Content Placeholder 28"/>
          <p:cNvSpPr>
            <a:spLocks noGrp="1"/>
          </p:cNvSpPr>
          <p:nvPr>
            <p:ph idx="1"/>
          </p:nvPr>
        </p:nvSpPr>
        <p:spPr>
          <a:xfrm>
            <a:off x="457200" y="1219200"/>
            <a:ext cx="4800600" cy="4549775"/>
          </a:xfrm>
        </p:spPr>
        <p:txBody>
          <a:bodyPr/>
          <a:lstStyle/>
          <a:p>
            <a:r>
              <a:rPr lang="en-US" sz="2400" b="1">
                <a:latin typeface="Arial" charset="0"/>
                <a:ea typeface="ＭＳ Ｐゴシック" pitchFamily="-110" charset="-128"/>
                <a:cs typeface="Arial" charset="0"/>
              </a:rPr>
              <a:t>Atrioventricular valves</a:t>
            </a:r>
            <a:r>
              <a:rPr lang="en-US" sz="2400">
                <a:latin typeface="Arial" charset="0"/>
                <a:ea typeface="ＭＳ Ｐゴシック" pitchFamily="-110" charset="-128"/>
                <a:cs typeface="Arial" charset="0"/>
              </a:rPr>
              <a:t> allow blood to flow from atria to ventricles</a:t>
            </a:r>
          </a:p>
          <a:p>
            <a:endParaRPr lang="en-US" sz="2400">
              <a:latin typeface="Arial" charset="0"/>
              <a:ea typeface="ＭＳ Ｐゴシック" pitchFamily="-110" charset="-128"/>
              <a:cs typeface="Arial" charset="0"/>
            </a:endParaRPr>
          </a:p>
          <a:p>
            <a:r>
              <a:rPr lang="en-US" sz="2400" b="1">
                <a:latin typeface="Arial" charset="0"/>
                <a:ea typeface="ＭＳ Ｐゴシック" pitchFamily="-110" charset="-128"/>
                <a:cs typeface="Arial" charset="0"/>
              </a:rPr>
              <a:t>Semilunar valves</a:t>
            </a:r>
            <a:r>
              <a:rPr lang="en-US" sz="2400">
                <a:latin typeface="Arial" charset="0"/>
                <a:ea typeface="ＭＳ Ｐゴシック" pitchFamily="-110" charset="-128"/>
                <a:cs typeface="Arial" charset="0"/>
              </a:rPr>
              <a:t> allow blood to flow from ventricles to aorta or pulmonary trunk</a:t>
            </a:r>
          </a:p>
          <a:p>
            <a:endParaRPr lang="en-US" sz="2400">
              <a:latin typeface="Arial" charset="0"/>
              <a:ea typeface="ＭＳ Ｐゴシック" pitchFamily="-110" charset="-128"/>
              <a:cs typeface="Arial" charset="0"/>
            </a:endParaRPr>
          </a:p>
          <a:p>
            <a:r>
              <a:rPr lang="en-US" sz="2400">
                <a:latin typeface="Arial" charset="0"/>
                <a:ea typeface="ＭＳ Ｐゴシック" pitchFamily="-110" charset="-128"/>
                <a:cs typeface="Arial" charset="0"/>
              </a:rPr>
              <a:t>Blood can only move in one direction</a:t>
            </a:r>
          </a:p>
          <a:p>
            <a:endParaRPr lang="en-US" sz="2400">
              <a:latin typeface="Arial" charset="0"/>
              <a:ea typeface="ＭＳ Ｐゴシック" pitchFamily="-110" charset="-128"/>
              <a:cs typeface="Arial" charset="0"/>
            </a:endParaRPr>
          </a:p>
          <a:p>
            <a:r>
              <a:rPr lang="en-US" sz="2400">
                <a:latin typeface="Arial" charset="0"/>
                <a:ea typeface="ＭＳ Ｐゴシック" pitchFamily="-110" charset="-128"/>
                <a:cs typeface="Arial" charset="0"/>
              </a:rPr>
              <a:t>Blood moves because of pressure differences</a:t>
            </a:r>
          </a:p>
        </p:txBody>
      </p:sp>
      <p:sp>
        <p:nvSpPr>
          <p:cNvPr id="18436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7481D57-5B61-48C8-A0A8-4832EDBA93CF}" type="slidenum">
              <a:rPr lang="en-US" smtClean="0">
                <a:solidFill>
                  <a:srgbClr val="3F3F3F"/>
                </a:solidFill>
              </a:rPr>
              <a:pPr eaLnBrk="1" hangingPunct="1"/>
              <a:t>13</a:t>
            </a:fld>
            <a:endParaRPr lang="en-US">
              <a:solidFill>
                <a:srgbClr val="3F3F3F"/>
              </a:solidFill>
            </a:endParaRPr>
          </a:p>
        </p:txBody>
      </p:sp>
      <p:pic>
        <p:nvPicPr>
          <p:cNvPr id="18437" name="Picture 6" descr="C:\Users\Johnson\Desktop\heart\A-1585_86-1-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"/>
            <a:ext cx="2209800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C:\Users\Johnson\Desktop\heart\A-1588-1-V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733800"/>
            <a:ext cx="3124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5410200" y="3048000"/>
            <a:ext cx="3352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/>
              <a:t>Right AV Valve</a:t>
            </a:r>
          </a:p>
        </p:txBody>
      </p:sp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5867400" y="6248400"/>
            <a:ext cx="3352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Aortic Semilunar Valve Cut Open</a:t>
            </a:r>
          </a:p>
        </p:txBody>
      </p:sp>
      <p:sp>
        <p:nvSpPr>
          <p:cNvPr id="18441" name="TextBox 7"/>
          <p:cNvSpPr txBox="1">
            <a:spLocks noChangeArrowheads="1"/>
          </p:cNvSpPr>
          <p:nvPr/>
        </p:nvSpPr>
        <p:spPr bwMode="auto">
          <a:xfrm>
            <a:off x="7239000" y="0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/>
              <a:t>Chordae Tendinae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rot="5400000" flipH="1" flipV="1">
            <a:off x="7095332" y="296068"/>
            <a:ext cx="1066800" cy="12366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3" name="TextBox 7"/>
          <p:cNvSpPr txBox="1">
            <a:spLocks noChangeArrowheads="1"/>
          </p:cNvSpPr>
          <p:nvPr/>
        </p:nvSpPr>
        <p:spPr bwMode="auto">
          <a:xfrm>
            <a:off x="3962400" y="2209800"/>
            <a:ext cx="182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/>
              <a:t>Papillary Muscles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5715000" y="2133600"/>
            <a:ext cx="1371600" cy="228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C:\Users\Johnson\Desktop\heart\A-T-13_14-1-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 t="4179" r="51221" b="62318"/>
          <a:stretch>
            <a:fillRect/>
          </a:stretch>
        </p:blipFill>
        <p:spPr bwMode="auto">
          <a:xfrm>
            <a:off x="4049713" y="3581400"/>
            <a:ext cx="37988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252728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en-US" dirty="0">
                <a:ea typeface="+mj-ea"/>
              </a:rPr>
              <a:t>Heart Valves: View from Above</a:t>
            </a:r>
            <a:br>
              <a:rPr lang="en-US" dirty="0">
                <a:ea typeface="+mj-ea"/>
              </a:rPr>
            </a:br>
            <a:endParaRPr lang="en-US" dirty="0">
              <a:ea typeface="+mj-ea"/>
            </a:endParaRPr>
          </a:p>
        </p:txBody>
      </p:sp>
      <p:sp>
        <p:nvSpPr>
          <p:cNvPr id="19460" name="Content Placeholder 27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625975"/>
          </a:xfrm>
        </p:spPr>
        <p:txBody>
          <a:bodyPr/>
          <a:lstStyle/>
          <a:p>
            <a:pPr>
              <a:buFont typeface="Wingdings 2" pitchFamily="-110" charset="2"/>
              <a:buNone/>
            </a:pPr>
            <a:r>
              <a:rPr lang="en-US" sz="2800" b="1">
                <a:latin typeface="Arial" charset="0"/>
                <a:ea typeface="ＭＳ Ｐゴシック" pitchFamily="-110" charset="-128"/>
                <a:cs typeface="Arial" charset="0"/>
              </a:rPr>
              <a:t>When the ventricles are resting…</a:t>
            </a:r>
          </a:p>
          <a:p>
            <a:r>
              <a:rPr lang="en-US" sz="2800">
                <a:latin typeface="Arial" charset="0"/>
                <a:ea typeface="ＭＳ Ｐゴシック" pitchFamily="-110" charset="-128"/>
                <a:cs typeface="Arial" charset="0"/>
              </a:rPr>
              <a:t>AV valves are open, allowing blood to enter the ventricles from the atria</a:t>
            </a:r>
          </a:p>
          <a:p>
            <a:endParaRPr lang="en-US" sz="2800">
              <a:latin typeface="Arial" charset="0"/>
              <a:ea typeface="ＭＳ Ｐゴシック" pitchFamily="-110" charset="-128"/>
              <a:cs typeface="Arial" charset="0"/>
            </a:endParaRPr>
          </a:p>
          <a:p>
            <a:r>
              <a:rPr lang="en-US" sz="2800">
                <a:latin typeface="Arial" charset="0"/>
                <a:ea typeface="ＭＳ Ｐゴシック" pitchFamily="-110" charset="-128"/>
                <a:cs typeface="Arial" charset="0"/>
              </a:rPr>
              <a:t>Semilunar valves are closed, preventing blood in aorta and pulmonary trunk from moving back into the ventricles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252728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en-US" dirty="0">
                <a:ea typeface="+mj-ea"/>
              </a:rPr>
              <a:t>Heart Valves: View from Above</a:t>
            </a:r>
            <a:br>
              <a:rPr lang="en-US" dirty="0">
                <a:ea typeface="+mj-ea"/>
              </a:rPr>
            </a:br>
            <a:endParaRPr lang="en-US" dirty="0">
              <a:ea typeface="+mj-ea"/>
            </a:endParaRPr>
          </a:p>
        </p:txBody>
      </p:sp>
      <p:sp>
        <p:nvSpPr>
          <p:cNvPr id="20483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3A81D3A-1461-4E50-8CC6-6661941F338E}" type="slidenum">
              <a:rPr lang="en-US" smtClean="0">
                <a:solidFill>
                  <a:srgbClr val="3F3F3F"/>
                </a:solidFill>
              </a:rPr>
              <a:pPr eaLnBrk="1" hangingPunct="1"/>
              <a:t>15</a:t>
            </a:fld>
            <a:endParaRPr lang="en-US">
              <a:solidFill>
                <a:srgbClr val="3F3F3F"/>
              </a:solidFill>
            </a:endParaRPr>
          </a:p>
        </p:txBody>
      </p:sp>
      <p:sp>
        <p:nvSpPr>
          <p:cNvPr id="20484" name="Content Placeholder 27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625975"/>
          </a:xfrm>
        </p:spPr>
        <p:txBody>
          <a:bodyPr/>
          <a:lstStyle/>
          <a:p>
            <a:pPr>
              <a:buFont typeface="Wingdings 2" pitchFamily="-110" charset="2"/>
              <a:buNone/>
            </a:pPr>
            <a:r>
              <a:rPr lang="en-US" sz="2800" b="1">
                <a:latin typeface="Arial" charset="0"/>
                <a:ea typeface="ＭＳ Ｐゴシック" pitchFamily="-110" charset="-128"/>
                <a:cs typeface="Arial" charset="0"/>
              </a:rPr>
              <a:t>When the ventricles are contracting…</a:t>
            </a:r>
          </a:p>
          <a:p>
            <a:r>
              <a:rPr lang="en-US" sz="2800">
                <a:latin typeface="Arial" charset="0"/>
                <a:ea typeface="ＭＳ Ｐゴシック" pitchFamily="-110" charset="-128"/>
                <a:cs typeface="Arial" charset="0"/>
              </a:rPr>
              <a:t>Semilunar valves are open, allowing blood to flow out into the aorta or pulmonary trunk</a:t>
            </a:r>
          </a:p>
          <a:p>
            <a:endParaRPr lang="en-US" sz="2800">
              <a:latin typeface="Arial" charset="0"/>
              <a:ea typeface="ＭＳ Ｐゴシック" pitchFamily="-110" charset="-128"/>
              <a:cs typeface="Arial" charset="0"/>
            </a:endParaRPr>
          </a:p>
          <a:p>
            <a:r>
              <a:rPr lang="en-US" sz="2800">
                <a:latin typeface="Arial" charset="0"/>
                <a:ea typeface="ＭＳ Ｐゴシック" pitchFamily="-110" charset="-128"/>
                <a:cs typeface="Arial" charset="0"/>
              </a:rPr>
              <a:t>AV valves are closed, preventing blood in ventricles from moving back into the atria</a:t>
            </a:r>
          </a:p>
        </p:txBody>
      </p:sp>
      <p:pic>
        <p:nvPicPr>
          <p:cNvPr id="20485" name="Picture 7" descr="C:\Users\Johnson\Desktop\heart\A-T-13_14-1-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7" t="39651" r="13361" b="26845"/>
          <a:stretch>
            <a:fillRect/>
          </a:stretch>
        </p:blipFill>
        <p:spPr bwMode="auto">
          <a:xfrm>
            <a:off x="4084638" y="3733800"/>
            <a:ext cx="353536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066800"/>
            <a:ext cx="5562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2525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pitchFamily="-110" charset="-128"/>
                <a:cs typeface="Arial" charset="0"/>
              </a:rPr>
              <a:t>Major Arteries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3886200" cy="5181600"/>
          </a:xfrm>
        </p:spPr>
        <p:txBody>
          <a:bodyPr/>
          <a:lstStyle/>
          <a:p>
            <a:r>
              <a:rPr lang="en-US" sz="2200">
                <a:latin typeface="Arial" charset="0"/>
                <a:ea typeface="ＭＳ Ｐゴシック" pitchFamily="-110" charset="-128"/>
                <a:cs typeface="Arial" charset="0"/>
              </a:rPr>
              <a:t>Aorta has 3 major branches:</a:t>
            </a:r>
          </a:p>
          <a:p>
            <a:pPr lvl="1"/>
            <a:r>
              <a:rPr lang="en-US" sz="1800">
                <a:latin typeface="Arial" charset="0"/>
                <a:ea typeface="ＭＳ Ｐゴシック" pitchFamily="-110" charset="-128"/>
                <a:cs typeface="Arial" charset="0"/>
              </a:rPr>
              <a:t>Brachiocephalic Artery</a:t>
            </a:r>
          </a:p>
          <a:p>
            <a:pPr lvl="1"/>
            <a:r>
              <a:rPr lang="en-US" sz="1800">
                <a:latin typeface="Arial" charset="0"/>
                <a:ea typeface="ＭＳ Ｐゴシック" pitchFamily="-110" charset="-128"/>
                <a:cs typeface="Arial" charset="0"/>
              </a:rPr>
              <a:t>Left Common Carotid Artery</a:t>
            </a:r>
          </a:p>
          <a:p>
            <a:pPr lvl="1"/>
            <a:r>
              <a:rPr lang="en-US" sz="1800">
                <a:latin typeface="Arial" charset="0"/>
                <a:ea typeface="ＭＳ Ｐゴシック" pitchFamily="-110" charset="-128"/>
                <a:cs typeface="Arial" charset="0"/>
              </a:rPr>
              <a:t>Left Subclavian Artery</a:t>
            </a:r>
          </a:p>
          <a:p>
            <a:pPr lvl="1"/>
            <a:endParaRPr lang="en-US" sz="2200">
              <a:latin typeface="Arial" charset="0"/>
              <a:ea typeface="ＭＳ Ｐゴシック" pitchFamily="-110" charset="-128"/>
              <a:cs typeface="Arial" charset="0"/>
            </a:endParaRPr>
          </a:p>
          <a:p>
            <a:r>
              <a:rPr lang="en-US" sz="2200">
                <a:latin typeface="Arial" charset="0"/>
                <a:ea typeface="ＭＳ Ｐゴシック" pitchFamily="-110" charset="-128"/>
                <a:cs typeface="Arial" charset="0"/>
              </a:rPr>
              <a:t>It then becomes the descending aorta</a:t>
            </a:r>
          </a:p>
          <a:p>
            <a:endParaRPr lang="en-US" sz="2200">
              <a:latin typeface="Arial" charset="0"/>
              <a:ea typeface="ＭＳ Ｐゴシック" pitchFamily="-110" charset="-128"/>
              <a:cs typeface="Arial" charset="0"/>
            </a:endParaRPr>
          </a:p>
          <a:p>
            <a:r>
              <a:rPr lang="en-US" sz="2200">
                <a:latin typeface="Arial" charset="0"/>
                <a:ea typeface="ＭＳ Ｐゴシック" pitchFamily="-110" charset="-128"/>
                <a:cs typeface="Arial" charset="0"/>
              </a:rPr>
              <a:t>After passing through the diaphragm, it is the abdominal aorta</a:t>
            </a:r>
          </a:p>
          <a:p>
            <a:pPr lvl="1"/>
            <a:endParaRPr lang="en-US" sz="2200">
              <a:latin typeface="Arial" charset="0"/>
              <a:ea typeface="ＭＳ Ｐゴシック" pitchFamily="-110" charset="-128"/>
              <a:cs typeface="Arial" charset="0"/>
            </a:endParaRPr>
          </a:p>
          <a:p>
            <a:endParaRPr lang="en-US" sz="2200">
              <a:latin typeface="Arial" charset="0"/>
              <a:ea typeface="ＭＳ Ｐゴシック" pitchFamily="-110" charset="-128"/>
              <a:cs typeface="Arial" charset="0"/>
            </a:endParaRPr>
          </a:p>
        </p:txBody>
      </p:sp>
      <p:sp>
        <p:nvSpPr>
          <p:cNvPr id="2150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E7351B2-1B9B-49D4-AD6C-42E60D22CF5B}" type="slidenum">
              <a:rPr lang="en-US" smtClean="0">
                <a:solidFill>
                  <a:srgbClr val="3F3F3F"/>
                </a:solidFill>
              </a:rPr>
              <a:pPr eaLnBrk="1" hangingPunct="1"/>
              <a:t>16</a:t>
            </a:fld>
            <a:endParaRPr lang="en-US">
              <a:solidFill>
                <a:srgbClr val="3F3F3F"/>
              </a:solidFill>
            </a:endParaRPr>
          </a:p>
        </p:txBody>
      </p:sp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0" y="5943600"/>
            <a:ext cx="350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Anatomy Tip: </a:t>
            </a:r>
            <a:r>
              <a:rPr lang="en-US" b="1" u="sng"/>
              <a:t>A</a:t>
            </a:r>
            <a:r>
              <a:rPr lang="en-US"/>
              <a:t>rteries take blood </a:t>
            </a:r>
            <a:r>
              <a:rPr lang="en-US" b="1" u="sng"/>
              <a:t>A</a:t>
            </a:r>
            <a:r>
              <a:rPr lang="en-US"/>
              <a:t>way from the heart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ohnson\Desktop\heart\A-1553-2-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t="6471" r="17160" b="21841"/>
          <a:stretch>
            <a:fillRect/>
          </a:stretch>
        </p:blipFill>
        <p:spPr bwMode="auto">
          <a:xfrm>
            <a:off x="3063875" y="304800"/>
            <a:ext cx="60801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25253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pitchFamily="-110" charset="-128"/>
                <a:cs typeface="Arial" charset="0"/>
              </a:rPr>
              <a:t>Major Veins</a:t>
            </a:r>
          </a:p>
        </p:txBody>
      </p:sp>
      <p:sp>
        <p:nvSpPr>
          <p:cNvPr id="22532" name="Content Placeholder 2"/>
          <p:cNvSpPr>
            <a:spLocks noGrp="1"/>
          </p:cNvSpPr>
          <p:nvPr>
            <p:ph idx="1"/>
          </p:nvPr>
        </p:nvSpPr>
        <p:spPr>
          <a:xfrm>
            <a:off x="-76200" y="1470025"/>
            <a:ext cx="3733800" cy="4625975"/>
          </a:xfrm>
        </p:spPr>
        <p:txBody>
          <a:bodyPr/>
          <a:lstStyle/>
          <a:p>
            <a:r>
              <a:rPr lang="en-US" sz="2400">
                <a:latin typeface="Arial" charset="0"/>
                <a:ea typeface="ＭＳ Ｐゴシック" pitchFamily="-110" charset="-128"/>
                <a:cs typeface="Arial" charset="0"/>
              </a:rPr>
              <a:t>Subclavian and Internal Jugular veins combine to form each Brachiocephalic vein</a:t>
            </a:r>
          </a:p>
          <a:p>
            <a:endParaRPr lang="en-US" sz="2400">
              <a:latin typeface="Arial" charset="0"/>
              <a:ea typeface="ＭＳ Ｐゴシック" pitchFamily="-110" charset="-128"/>
              <a:cs typeface="Arial" charset="0"/>
            </a:endParaRPr>
          </a:p>
          <a:p>
            <a:r>
              <a:rPr lang="en-US" sz="2400">
                <a:latin typeface="Arial" charset="0"/>
                <a:ea typeface="ＭＳ Ｐゴシック" pitchFamily="-110" charset="-128"/>
                <a:cs typeface="Arial" charset="0"/>
              </a:rPr>
              <a:t>Left and Right Brachiocephalic veins combine to form the Superior Vena Cava </a:t>
            </a:r>
          </a:p>
        </p:txBody>
      </p:sp>
      <p:sp>
        <p:nvSpPr>
          <p:cNvPr id="2253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BAA14A7-876B-430B-83FE-A884F023ED5D}" type="slidenum">
              <a:rPr lang="en-US" smtClean="0">
                <a:solidFill>
                  <a:srgbClr val="3F3F3F"/>
                </a:solidFill>
              </a:rPr>
              <a:pPr eaLnBrk="1" hangingPunct="1"/>
              <a:t>17</a:t>
            </a:fld>
            <a:endParaRPr lang="en-US">
              <a:solidFill>
                <a:srgbClr val="3F3F3F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7629525" y="1447800"/>
            <a:ext cx="981075" cy="1428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897313" y="1562100"/>
            <a:ext cx="2732087" cy="64770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6" name="Rectangle 25"/>
          <p:cNvSpPr>
            <a:spLocks noChangeArrowheads="1"/>
          </p:cNvSpPr>
          <p:nvPr/>
        </p:nvSpPr>
        <p:spPr bwMode="auto">
          <a:xfrm>
            <a:off x="7724775" y="228600"/>
            <a:ext cx="1419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1000"/>
              <a:t>Internal jugular veins (from brain)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5686425" y="304800"/>
            <a:ext cx="2085975" cy="45720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 flipH="1" flipV="1">
            <a:off x="6962775" y="504825"/>
            <a:ext cx="666750" cy="60960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9" name="Rectangle 31"/>
          <p:cNvSpPr>
            <a:spLocks noChangeArrowheads="1"/>
          </p:cNvSpPr>
          <p:nvPr/>
        </p:nvSpPr>
        <p:spPr bwMode="auto">
          <a:xfrm>
            <a:off x="8066088" y="914400"/>
            <a:ext cx="1077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000"/>
              <a:t>Subclavian vein</a:t>
            </a:r>
          </a:p>
          <a:p>
            <a:pPr algn="r"/>
            <a:r>
              <a:rPr lang="en-US" sz="1000"/>
              <a:t>(from arm)</a:t>
            </a:r>
          </a:p>
        </p:txBody>
      </p:sp>
      <p:sp>
        <p:nvSpPr>
          <p:cNvPr id="22540" name="Rectangle 24"/>
          <p:cNvSpPr>
            <a:spLocks noChangeArrowheads="1"/>
          </p:cNvSpPr>
          <p:nvPr/>
        </p:nvSpPr>
        <p:spPr bwMode="auto">
          <a:xfrm>
            <a:off x="3429000" y="1295400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/>
              <a:t>Brachiocephalic veins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464175" y="1908175"/>
            <a:ext cx="476250" cy="2222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267200" y="1066800"/>
            <a:ext cx="762000" cy="4857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3" name="Rectangle 43"/>
          <p:cNvSpPr>
            <a:spLocks noChangeArrowheads="1"/>
          </p:cNvSpPr>
          <p:nvPr/>
        </p:nvSpPr>
        <p:spPr bwMode="auto">
          <a:xfrm>
            <a:off x="3570288" y="771525"/>
            <a:ext cx="1077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Subclavian vein</a:t>
            </a:r>
          </a:p>
          <a:p>
            <a:r>
              <a:rPr lang="en-US" sz="1000"/>
              <a:t>(from arm)</a:t>
            </a:r>
          </a:p>
        </p:txBody>
      </p:sp>
      <p:sp>
        <p:nvSpPr>
          <p:cNvPr id="22544" name="Rectangle 45"/>
          <p:cNvSpPr>
            <a:spLocks noChangeArrowheads="1"/>
          </p:cNvSpPr>
          <p:nvPr/>
        </p:nvSpPr>
        <p:spPr bwMode="auto">
          <a:xfrm rot="-4608372">
            <a:off x="5201444" y="2888457"/>
            <a:ext cx="12827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Superior vena cava</a:t>
            </a:r>
          </a:p>
        </p:txBody>
      </p:sp>
      <p:sp>
        <p:nvSpPr>
          <p:cNvPr id="22545" name="Rectangle 46"/>
          <p:cNvSpPr>
            <a:spLocks noChangeArrowheads="1"/>
          </p:cNvSpPr>
          <p:nvPr/>
        </p:nvSpPr>
        <p:spPr bwMode="auto">
          <a:xfrm rot="-4608372">
            <a:off x="5950744" y="3191669"/>
            <a:ext cx="4889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Aorta</a:t>
            </a:r>
          </a:p>
        </p:txBody>
      </p:sp>
      <p:sp>
        <p:nvSpPr>
          <p:cNvPr id="22546" name="Rectangle 47"/>
          <p:cNvSpPr>
            <a:spLocks noChangeArrowheads="1"/>
          </p:cNvSpPr>
          <p:nvPr/>
        </p:nvSpPr>
        <p:spPr bwMode="auto">
          <a:xfrm rot="-4608372">
            <a:off x="6396038" y="3244850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/>
              <a:t>Pulmonary trunk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686800" cy="1143000"/>
          </a:xfrm>
          <a:ln>
            <a:miter lim="800000"/>
            <a:headEnd/>
            <a:tailEnd/>
          </a:ln>
        </p:spPr>
        <p:txBody>
          <a:bodyPr rtlCol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>
                <a:solidFill>
                  <a:schemeClr val="accent1">
                    <a:satMod val="150000"/>
                  </a:schemeClr>
                </a:solidFill>
              </a:rPr>
              <a:t>Anatomy Lab #7</a:t>
            </a:r>
            <a:br>
              <a:rPr lang="en-US" sz="3600">
                <a:solidFill>
                  <a:schemeClr val="accent1">
                    <a:satMod val="150000"/>
                  </a:schemeClr>
                </a:solidFill>
              </a:rPr>
            </a:br>
            <a:r>
              <a:rPr lang="en-US" sz="3600">
                <a:solidFill>
                  <a:schemeClr val="tx1"/>
                </a:solidFill>
              </a:rPr>
              <a:t>Part II:</a:t>
            </a:r>
            <a:br>
              <a:rPr lang="en-US" sz="3600">
                <a:solidFill>
                  <a:schemeClr val="tx1"/>
                </a:solidFill>
              </a:rPr>
            </a:br>
            <a:r>
              <a:rPr lang="en-US" sz="3600">
                <a:solidFill>
                  <a:schemeClr val="tx1"/>
                </a:solidFill>
                <a:ea typeface="+mj-ea"/>
              </a:rPr>
              <a:t>The Respiratory System</a:t>
            </a:r>
          </a:p>
        </p:txBody>
      </p:sp>
      <p:sp>
        <p:nvSpPr>
          <p:cNvPr id="23555" name="Content Placeholder 7"/>
          <p:cNvSpPr>
            <a:spLocks noGrp="1"/>
          </p:cNvSpPr>
          <p:nvPr>
            <p:ph idx="1"/>
          </p:nvPr>
        </p:nvSpPr>
        <p:spPr>
          <a:xfrm>
            <a:off x="457200" y="1774825"/>
            <a:ext cx="8229600" cy="4625975"/>
          </a:xfrm>
        </p:spPr>
        <p:txBody>
          <a:bodyPr/>
          <a:lstStyle/>
          <a:p>
            <a:pPr marL="514350" indent="-514350" eaLnBrk="1" hangingPunct="1">
              <a:spcAft>
                <a:spcPts val="1200"/>
              </a:spcAft>
              <a:buFont typeface="Wingdings 2" pitchFamily="-110" charset="2"/>
              <a:buNone/>
            </a:pPr>
            <a:endParaRPr lang="en-US" sz="2600" b="1">
              <a:latin typeface="Arial" charset="0"/>
              <a:ea typeface="ＭＳ Ｐゴシック" pitchFamily="-110" charset="-128"/>
              <a:cs typeface="Arial" charset="0"/>
            </a:endParaRPr>
          </a:p>
          <a:p>
            <a:pPr marL="514350" indent="-514350" eaLnBrk="1" hangingPunct="1">
              <a:spcAft>
                <a:spcPts val="1200"/>
              </a:spcAft>
              <a:buFont typeface="Wingdings 2" pitchFamily="-110" charset="2"/>
              <a:buNone/>
            </a:pPr>
            <a:r>
              <a:rPr lang="en-US" sz="2600" b="1">
                <a:latin typeface="Arial" charset="0"/>
                <a:ea typeface="ＭＳ Ｐゴシック" pitchFamily="-110" charset="-128"/>
                <a:cs typeface="Arial" charset="0"/>
              </a:rPr>
              <a:t>Objectives for this lab:</a:t>
            </a:r>
          </a:p>
          <a:p>
            <a:pPr marL="514350" indent="-514350" eaLnBrk="1" hangingPunct="1">
              <a:buFont typeface="Wingdings" pitchFamily="-110" charset="2"/>
              <a:buChar char="þ"/>
            </a:pPr>
            <a:r>
              <a:rPr lang="en-US" sz="2600">
                <a:latin typeface="Arial" charset="0"/>
                <a:ea typeface="ＭＳ Ｐゴシック" pitchFamily="-110" charset="-128"/>
                <a:cs typeface="Arial" charset="0"/>
              </a:rPr>
              <a:t>Understand the structures involved in the passage of air from the external nares to the lungs</a:t>
            </a:r>
          </a:p>
          <a:p>
            <a:pPr marL="514350" indent="-514350" eaLnBrk="1" hangingPunct="1">
              <a:buFont typeface="Wingdings" pitchFamily="-110" charset="2"/>
              <a:buChar char="þ"/>
            </a:pPr>
            <a:r>
              <a:rPr lang="en-US" sz="2600">
                <a:latin typeface="Arial" charset="0"/>
                <a:ea typeface="ＭＳ Ｐゴシック" pitchFamily="-110" charset="-128"/>
                <a:cs typeface="Arial" charset="0"/>
              </a:rPr>
              <a:t>Identify and distinguish between primary, secondary, and tertiary bronchi</a:t>
            </a:r>
          </a:p>
          <a:p>
            <a:pPr marL="514350" indent="-514350" eaLnBrk="1" hangingPunct="1">
              <a:buFont typeface="Wingdings" pitchFamily="-110" charset="2"/>
              <a:buChar char="þ"/>
            </a:pPr>
            <a:r>
              <a:rPr lang="en-US" sz="2600">
                <a:latin typeface="Arial" charset="0"/>
                <a:ea typeface="ＭＳ Ｐゴシック" pitchFamily="-110" charset="-128"/>
                <a:cs typeface="Arial" charset="0"/>
              </a:rPr>
              <a:t>Know the structure of the larynx and how sound is produced</a:t>
            </a:r>
          </a:p>
          <a:p>
            <a:pPr marL="514350" indent="-514350" eaLnBrk="1" hangingPunct="1">
              <a:buFont typeface="Wingdings" pitchFamily="-110" charset="2"/>
              <a:buChar char="þ"/>
            </a:pPr>
            <a:r>
              <a:rPr lang="en-US" sz="2600">
                <a:latin typeface="Arial" charset="0"/>
                <a:ea typeface="ＭＳ Ｐゴシック" pitchFamily="-110" charset="-128"/>
                <a:cs typeface="Arial" charset="0"/>
              </a:rPr>
              <a:t>Understand the arrangement of pleural membranes and the pleural cavities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 txBox="1">
            <a:spLocks/>
          </p:cNvSpPr>
          <p:nvPr/>
        </p:nvSpPr>
        <p:spPr bwMode="auto">
          <a:xfrm>
            <a:off x="0" y="76200"/>
            <a:ext cx="9067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3600">
              <a:solidFill>
                <a:srgbClr val="0044AC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873500" y="3060700"/>
            <a:ext cx="2171700" cy="4699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32745" r="43333" b="17451"/>
          <a:stretch>
            <a:fillRect/>
          </a:stretch>
        </p:blipFill>
        <p:spPr bwMode="auto">
          <a:xfrm>
            <a:off x="5486400" y="3200400"/>
            <a:ext cx="3429000" cy="3109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252728"/>
          </a:xfrm>
          <a:ln>
            <a:miter lim="800000"/>
            <a:headEnd/>
            <a:tailEnd/>
          </a:ln>
        </p:spPr>
        <p:txBody>
          <a:bodyPr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en-US" sz="4800" spc="-100" dirty="0">
                <a:solidFill>
                  <a:srgbClr val="397FD8"/>
                </a:solidFill>
                <a:ea typeface="+mj-ea"/>
              </a:rPr>
              <a:t>The Nasal Cavity</a:t>
            </a:r>
            <a:endParaRPr lang="en-US" dirty="0">
              <a:solidFill>
                <a:srgbClr val="397FD8"/>
              </a:solidFill>
              <a:ea typeface="+mj-ea"/>
            </a:endParaRPr>
          </a:p>
        </p:txBody>
      </p:sp>
      <p:pic>
        <p:nvPicPr>
          <p:cNvPr id="24582" name="Picture 4" descr="C:\Documents and Settings\johnsonc\Desktop\nasopharyn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"/>
          <a:stretch>
            <a:fillRect/>
          </a:stretch>
        </p:blipFill>
        <p:spPr bwMode="auto">
          <a:xfrm>
            <a:off x="381000" y="3200400"/>
            <a:ext cx="486568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46"/>
          <p:cNvSpPr/>
          <p:nvPr/>
        </p:nvSpPr>
        <p:spPr>
          <a:xfrm>
            <a:off x="979488" y="5473700"/>
            <a:ext cx="304800" cy="1524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48" name="Straight Connector 47"/>
          <p:cNvCxnSpPr>
            <a:endCxn id="47" idx="3"/>
          </p:cNvCxnSpPr>
          <p:nvPr/>
        </p:nvCxnSpPr>
        <p:spPr>
          <a:xfrm rot="5400000" flipH="1" flipV="1">
            <a:off x="793750" y="5713413"/>
            <a:ext cx="339725" cy="120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2255838" y="5543550"/>
            <a:ext cx="647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6" name="TextBox 9"/>
          <p:cNvSpPr txBox="1">
            <a:spLocks noChangeArrowheads="1"/>
          </p:cNvSpPr>
          <p:nvPr/>
        </p:nvSpPr>
        <p:spPr bwMode="auto">
          <a:xfrm>
            <a:off x="1970088" y="5819775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Hard palate</a:t>
            </a:r>
          </a:p>
        </p:txBody>
      </p:sp>
      <p:cxnSp>
        <p:nvCxnSpPr>
          <p:cNvPr id="51" name="Straight Connector 50"/>
          <p:cNvCxnSpPr/>
          <p:nvPr/>
        </p:nvCxnSpPr>
        <p:spPr>
          <a:xfrm rot="5400000" flipH="1" flipV="1">
            <a:off x="3192463" y="5597525"/>
            <a:ext cx="571500" cy="1206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8" name="TextBox 11"/>
          <p:cNvSpPr txBox="1">
            <a:spLocks noChangeArrowheads="1"/>
          </p:cNvSpPr>
          <p:nvPr/>
        </p:nvSpPr>
        <p:spPr bwMode="auto">
          <a:xfrm>
            <a:off x="3189288" y="5943600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Soft palate</a:t>
            </a:r>
          </a:p>
        </p:txBody>
      </p:sp>
      <p:sp>
        <p:nvSpPr>
          <p:cNvPr id="53" name="Freeform 52"/>
          <p:cNvSpPr/>
          <p:nvPr/>
        </p:nvSpPr>
        <p:spPr>
          <a:xfrm>
            <a:off x="3197225" y="4513263"/>
            <a:ext cx="1109663" cy="1400175"/>
          </a:xfrm>
          <a:custGeom>
            <a:avLst/>
            <a:gdLst>
              <a:gd name="connsiteX0" fmla="*/ 42287 w 1109087"/>
              <a:gd name="connsiteY0" fmla="*/ 589280 h 1399666"/>
              <a:gd name="connsiteX1" fmla="*/ 62607 w 1109087"/>
              <a:gd name="connsiteY1" fmla="*/ 162560 h 1399666"/>
              <a:gd name="connsiteX2" fmla="*/ 103247 w 1109087"/>
              <a:gd name="connsiteY2" fmla="*/ 101600 h 1399666"/>
              <a:gd name="connsiteX3" fmla="*/ 164207 w 1109087"/>
              <a:gd name="connsiteY3" fmla="*/ 60960 h 1399666"/>
              <a:gd name="connsiteX4" fmla="*/ 184527 w 1109087"/>
              <a:gd name="connsiteY4" fmla="*/ 30480 h 1399666"/>
              <a:gd name="connsiteX5" fmla="*/ 245487 w 1109087"/>
              <a:gd name="connsiteY5" fmla="*/ 0 h 1399666"/>
              <a:gd name="connsiteX6" fmla="*/ 601087 w 1109087"/>
              <a:gd name="connsiteY6" fmla="*/ 10160 h 1399666"/>
              <a:gd name="connsiteX7" fmla="*/ 631567 w 1109087"/>
              <a:gd name="connsiteY7" fmla="*/ 20320 h 1399666"/>
              <a:gd name="connsiteX8" fmla="*/ 651887 w 1109087"/>
              <a:gd name="connsiteY8" fmla="*/ 50800 h 1399666"/>
              <a:gd name="connsiteX9" fmla="*/ 662047 w 1109087"/>
              <a:gd name="connsiteY9" fmla="*/ 111760 h 1399666"/>
              <a:gd name="connsiteX10" fmla="*/ 723007 w 1109087"/>
              <a:gd name="connsiteY10" fmla="*/ 132080 h 1399666"/>
              <a:gd name="connsiteX11" fmla="*/ 763647 w 1109087"/>
              <a:gd name="connsiteY11" fmla="*/ 142240 h 1399666"/>
              <a:gd name="connsiteX12" fmla="*/ 844927 w 1109087"/>
              <a:gd name="connsiteY12" fmla="*/ 162560 h 1399666"/>
              <a:gd name="connsiteX13" fmla="*/ 875407 w 1109087"/>
              <a:gd name="connsiteY13" fmla="*/ 182880 h 1399666"/>
              <a:gd name="connsiteX14" fmla="*/ 885567 w 1109087"/>
              <a:gd name="connsiteY14" fmla="*/ 213360 h 1399666"/>
              <a:gd name="connsiteX15" fmla="*/ 946527 w 1109087"/>
              <a:gd name="connsiteY15" fmla="*/ 264160 h 1399666"/>
              <a:gd name="connsiteX16" fmla="*/ 1007487 w 1109087"/>
              <a:gd name="connsiteY16" fmla="*/ 325120 h 1399666"/>
              <a:gd name="connsiteX17" fmla="*/ 1037967 w 1109087"/>
              <a:gd name="connsiteY17" fmla="*/ 345440 h 1399666"/>
              <a:gd name="connsiteX18" fmla="*/ 1068447 w 1109087"/>
              <a:gd name="connsiteY18" fmla="*/ 375920 h 1399666"/>
              <a:gd name="connsiteX19" fmla="*/ 1109087 w 1109087"/>
              <a:gd name="connsiteY19" fmla="*/ 436880 h 1399666"/>
              <a:gd name="connsiteX20" fmla="*/ 1098927 w 1109087"/>
              <a:gd name="connsiteY20" fmla="*/ 1361440 h 1399666"/>
              <a:gd name="connsiteX21" fmla="*/ 1088767 w 1109087"/>
              <a:gd name="connsiteY21" fmla="*/ 1330960 h 1399666"/>
              <a:gd name="connsiteX22" fmla="*/ 1027807 w 1109087"/>
              <a:gd name="connsiteY22" fmla="*/ 1310640 h 1399666"/>
              <a:gd name="connsiteX23" fmla="*/ 814447 w 1109087"/>
              <a:gd name="connsiteY23" fmla="*/ 1320800 h 1399666"/>
              <a:gd name="connsiteX24" fmla="*/ 763647 w 1109087"/>
              <a:gd name="connsiteY24" fmla="*/ 1330960 h 1399666"/>
              <a:gd name="connsiteX25" fmla="*/ 733167 w 1109087"/>
              <a:gd name="connsiteY25" fmla="*/ 1351280 h 1399666"/>
              <a:gd name="connsiteX26" fmla="*/ 723007 w 1109087"/>
              <a:gd name="connsiteY26" fmla="*/ 1391920 h 1399666"/>
              <a:gd name="connsiteX27" fmla="*/ 702687 w 1109087"/>
              <a:gd name="connsiteY27" fmla="*/ 1330960 h 1399666"/>
              <a:gd name="connsiteX28" fmla="*/ 682367 w 1109087"/>
              <a:gd name="connsiteY28" fmla="*/ 1270000 h 1399666"/>
              <a:gd name="connsiteX29" fmla="*/ 662047 w 1109087"/>
              <a:gd name="connsiteY29" fmla="*/ 1209040 h 1399666"/>
              <a:gd name="connsiteX30" fmla="*/ 651887 w 1109087"/>
              <a:gd name="connsiteY30" fmla="*/ 1178560 h 1399666"/>
              <a:gd name="connsiteX31" fmla="*/ 631567 w 1109087"/>
              <a:gd name="connsiteY31" fmla="*/ 1148080 h 1399666"/>
              <a:gd name="connsiteX32" fmla="*/ 621407 w 1109087"/>
              <a:gd name="connsiteY32" fmla="*/ 1117600 h 1399666"/>
              <a:gd name="connsiteX33" fmla="*/ 601087 w 1109087"/>
              <a:gd name="connsiteY33" fmla="*/ 1076960 h 1399666"/>
              <a:gd name="connsiteX34" fmla="*/ 580767 w 1109087"/>
              <a:gd name="connsiteY34" fmla="*/ 1046480 h 1399666"/>
              <a:gd name="connsiteX35" fmla="*/ 570607 w 1109087"/>
              <a:gd name="connsiteY35" fmla="*/ 1016000 h 1399666"/>
              <a:gd name="connsiteX36" fmla="*/ 550287 w 1109087"/>
              <a:gd name="connsiteY36" fmla="*/ 985520 h 1399666"/>
              <a:gd name="connsiteX37" fmla="*/ 540127 w 1109087"/>
              <a:gd name="connsiteY37" fmla="*/ 955040 h 1399666"/>
              <a:gd name="connsiteX38" fmla="*/ 509647 w 1109087"/>
              <a:gd name="connsiteY38" fmla="*/ 934720 h 1399666"/>
              <a:gd name="connsiteX39" fmla="*/ 499487 w 1109087"/>
              <a:gd name="connsiteY39" fmla="*/ 904240 h 1399666"/>
              <a:gd name="connsiteX40" fmla="*/ 448687 w 1109087"/>
              <a:gd name="connsiteY40" fmla="*/ 843280 h 1399666"/>
              <a:gd name="connsiteX41" fmla="*/ 408047 w 1109087"/>
              <a:gd name="connsiteY41" fmla="*/ 751840 h 1399666"/>
              <a:gd name="connsiteX42" fmla="*/ 377567 w 1109087"/>
              <a:gd name="connsiteY42" fmla="*/ 741680 h 1399666"/>
              <a:gd name="connsiteX43" fmla="*/ 357247 w 1109087"/>
              <a:gd name="connsiteY43" fmla="*/ 711200 h 1399666"/>
              <a:gd name="connsiteX44" fmla="*/ 326767 w 1109087"/>
              <a:gd name="connsiteY44" fmla="*/ 701040 h 1399666"/>
              <a:gd name="connsiteX45" fmla="*/ 296287 w 1109087"/>
              <a:gd name="connsiteY45" fmla="*/ 680720 h 1399666"/>
              <a:gd name="connsiteX46" fmla="*/ 275967 w 1109087"/>
              <a:gd name="connsiteY46" fmla="*/ 650240 h 1399666"/>
              <a:gd name="connsiteX47" fmla="*/ 245487 w 1109087"/>
              <a:gd name="connsiteY47" fmla="*/ 640080 h 1399666"/>
              <a:gd name="connsiteX48" fmla="*/ 215007 w 1109087"/>
              <a:gd name="connsiteY48" fmla="*/ 619760 h 1399666"/>
              <a:gd name="connsiteX49" fmla="*/ 184527 w 1109087"/>
              <a:gd name="connsiteY49" fmla="*/ 609600 h 1399666"/>
              <a:gd name="connsiteX50" fmla="*/ 154047 w 1109087"/>
              <a:gd name="connsiteY50" fmla="*/ 589280 h 1399666"/>
              <a:gd name="connsiteX51" fmla="*/ 42287 w 1109087"/>
              <a:gd name="connsiteY51" fmla="*/ 589280 h 139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09087" h="1399666">
                <a:moveTo>
                  <a:pt x="42287" y="589280"/>
                </a:moveTo>
                <a:cubicBezTo>
                  <a:pt x="27047" y="518160"/>
                  <a:pt x="0" y="726024"/>
                  <a:pt x="62607" y="162560"/>
                </a:cubicBezTo>
                <a:cubicBezTo>
                  <a:pt x="65304" y="138288"/>
                  <a:pt x="82927" y="115147"/>
                  <a:pt x="103247" y="101600"/>
                </a:cubicBezTo>
                <a:lnTo>
                  <a:pt x="164207" y="60960"/>
                </a:lnTo>
                <a:cubicBezTo>
                  <a:pt x="170980" y="50800"/>
                  <a:pt x="175893" y="39114"/>
                  <a:pt x="184527" y="30480"/>
                </a:cubicBezTo>
                <a:cubicBezTo>
                  <a:pt x="204222" y="10785"/>
                  <a:pt x="220697" y="8263"/>
                  <a:pt x="245487" y="0"/>
                </a:cubicBezTo>
                <a:cubicBezTo>
                  <a:pt x="364020" y="3387"/>
                  <a:pt x="482669" y="3927"/>
                  <a:pt x="601087" y="10160"/>
                </a:cubicBezTo>
                <a:cubicBezTo>
                  <a:pt x="611782" y="10723"/>
                  <a:pt x="623204" y="13630"/>
                  <a:pt x="631567" y="20320"/>
                </a:cubicBezTo>
                <a:cubicBezTo>
                  <a:pt x="641102" y="27948"/>
                  <a:pt x="645114" y="40640"/>
                  <a:pt x="651887" y="50800"/>
                </a:cubicBezTo>
                <a:cubicBezTo>
                  <a:pt x="655274" y="71120"/>
                  <a:pt x="648482" y="96257"/>
                  <a:pt x="662047" y="111760"/>
                </a:cubicBezTo>
                <a:cubicBezTo>
                  <a:pt x="676152" y="127880"/>
                  <a:pt x="702227" y="126885"/>
                  <a:pt x="723007" y="132080"/>
                </a:cubicBezTo>
                <a:cubicBezTo>
                  <a:pt x="736554" y="135467"/>
                  <a:pt x="750016" y="139211"/>
                  <a:pt x="763647" y="142240"/>
                </a:cubicBezTo>
                <a:cubicBezTo>
                  <a:pt x="784515" y="146877"/>
                  <a:pt x="823141" y="151667"/>
                  <a:pt x="844927" y="162560"/>
                </a:cubicBezTo>
                <a:cubicBezTo>
                  <a:pt x="855849" y="168021"/>
                  <a:pt x="865247" y="176107"/>
                  <a:pt x="875407" y="182880"/>
                </a:cubicBezTo>
                <a:cubicBezTo>
                  <a:pt x="878794" y="193040"/>
                  <a:pt x="879626" y="204449"/>
                  <a:pt x="885567" y="213360"/>
                </a:cubicBezTo>
                <a:cubicBezTo>
                  <a:pt x="910836" y="251264"/>
                  <a:pt x="915858" y="236898"/>
                  <a:pt x="946527" y="264160"/>
                </a:cubicBezTo>
                <a:cubicBezTo>
                  <a:pt x="968005" y="283252"/>
                  <a:pt x="983577" y="309180"/>
                  <a:pt x="1007487" y="325120"/>
                </a:cubicBezTo>
                <a:cubicBezTo>
                  <a:pt x="1017647" y="331893"/>
                  <a:pt x="1028586" y="337623"/>
                  <a:pt x="1037967" y="345440"/>
                </a:cubicBezTo>
                <a:cubicBezTo>
                  <a:pt x="1049005" y="354638"/>
                  <a:pt x="1059626" y="364578"/>
                  <a:pt x="1068447" y="375920"/>
                </a:cubicBezTo>
                <a:cubicBezTo>
                  <a:pt x="1083440" y="395197"/>
                  <a:pt x="1109087" y="436880"/>
                  <a:pt x="1109087" y="436880"/>
                </a:cubicBezTo>
                <a:cubicBezTo>
                  <a:pt x="1105700" y="745067"/>
                  <a:pt x="1105930" y="1053314"/>
                  <a:pt x="1098927" y="1361440"/>
                </a:cubicBezTo>
                <a:cubicBezTo>
                  <a:pt x="1098684" y="1372147"/>
                  <a:pt x="1097482" y="1337185"/>
                  <a:pt x="1088767" y="1330960"/>
                </a:cubicBezTo>
                <a:cubicBezTo>
                  <a:pt x="1071338" y="1318510"/>
                  <a:pt x="1027807" y="1310640"/>
                  <a:pt x="1027807" y="1310640"/>
                </a:cubicBezTo>
                <a:cubicBezTo>
                  <a:pt x="956687" y="1314027"/>
                  <a:pt x="885438" y="1315339"/>
                  <a:pt x="814447" y="1320800"/>
                </a:cubicBezTo>
                <a:cubicBezTo>
                  <a:pt x="797229" y="1322124"/>
                  <a:pt x="779816" y="1324897"/>
                  <a:pt x="763647" y="1330960"/>
                </a:cubicBezTo>
                <a:cubicBezTo>
                  <a:pt x="752214" y="1335247"/>
                  <a:pt x="743327" y="1344507"/>
                  <a:pt x="733167" y="1351280"/>
                </a:cubicBezTo>
                <a:cubicBezTo>
                  <a:pt x="729780" y="1364827"/>
                  <a:pt x="734625" y="1399666"/>
                  <a:pt x="723007" y="1391920"/>
                </a:cubicBezTo>
                <a:cubicBezTo>
                  <a:pt x="705185" y="1380039"/>
                  <a:pt x="709460" y="1351280"/>
                  <a:pt x="702687" y="1330960"/>
                </a:cubicBezTo>
                <a:lnTo>
                  <a:pt x="682367" y="1270000"/>
                </a:lnTo>
                <a:lnTo>
                  <a:pt x="662047" y="1209040"/>
                </a:lnTo>
                <a:cubicBezTo>
                  <a:pt x="658660" y="1198880"/>
                  <a:pt x="657828" y="1187471"/>
                  <a:pt x="651887" y="1178560"/>
                </a:cubicBezTo>
                <a:cubicBezTo>
                  <a:pt x="645114" y="1168400"/>
                  <a:pt x="637028" y="1159002"/>
                  <a:pt x="631567" y="1148080"/>
                </a:cubicBezTo>
                <a:cubicBezTo>
                  <a:pt x="626778" y="1138501"/>
                  <a:pt x="625626" y="1127444"/>
                  <a:pt x="621407" y="1117600"/>
                </a:cubicBezTo>
                <a:cubicBezTo>
                  <a:pt x="615441" y="1103679"/>
                  <a:pt x="608601" y="1090110"/>
                  <a:pt x="601087" y="1076960"/>
                </a:cubicBezTo>
                <a:cubicBezTo>
                  <a:pt x="595029" y="1066358"/>
                  <a:pt x="586228" y="1057402"/>
                  <a:pt x="580767" y="1046480"/>
                </a:cubicBezTo>
                <a:cubicBezTo>
                  <a:pt x="575978" y="1036901"/>
                  <a:pt x="575396" y="1025579"/>
                  <a:pt x="570607" y="1016000"/>
                </a:cubicBezTo>
                <a:cubicBezTo>
                  <a:pt x="565146" y="1005078"/>
                  <a:pt x="555748" y="996442"/>
                  <a:pt x="550287" y="985520"/>
                </a:cubicBezTo>
                <a:cubicBezTo>
                  <a:pt x="545498" y="975941"/>
                  <a:pt x="546817" y="963403"/>
                  <a:pt x="540127" y="955040"/>
                </a:cubicBezTo>
                <a:cubicBezTo>
                  <a:pt x="532499" y="945505"/>
                  <a:pt x="519807" y="941493"/>
                  <a:pt x="509647" y="934720"/>
                </a:cubicBezTo>
                <a:cubicBezTo>
                  <a:pt x="506260" y="924560"/>
                  <a:pt x="504276" y="913819"/>
                  <a:pt x="499487" y="904240"/>
                </a:cubicBezTo>
                <a:cubicBezTo>
                  <a:pt x="485342" y="875950"/>
                  <a:pt x="471157" y="865750"/>
                  <a:pt x="448687" y="843280"/>
                </a:cubicBezTo>
                <a:cubicBezTo>
                  <a:pt x="442478" y="824653"/>
                  <a:pt x="430002" y="769404"/>
                  <a:pt x="408047" y="751840"/>
                </a:cubicBezTo>
                <a:cubicBezTo>
                  <a:pt x="399684" y="745150"/>
                  <a:pt x="387727" y="745067"/>
                  <a:pt x="377567" y="741680"/>
                </a:cubicBezTo>
                <a:cubicBezTo>
                  <a:pt x="370794" y="731520"/>
                  <a:pt x="366782" y="718828"/>
                  <a:pt x="357247" y="711200"/>
                </a:cubicBezTo>
                <a:cubicBezTo>
                  <a:pt x="348884" y="704510"/>
                  <a:pt x="336346" y="705829"/>
                  <a:pt x="326767" y="701040"/>
                </a:cubicBezTo>
                <a:cubicBezTo>
                  <a:pt x="315845" y="695579"/>
                  <a:pt x="306447" y="687493"/>
                  <a:pt x="296287" y="680720"/>
                </a:cubicBezTo>
                <a:cubicBezTo>
                  <a:pt x="289514" y="670560"/>
                  <a:pt x="285502" y="657868"/>
                  <a:pt x="275967" y="650240"/>
                </a:cubicBezTo>
                <a:cubicBezTo>
                  <a:pt x="267604" y="643550"/>
                  <a:pt x="255066" y="644869"/>
                  <a:pt x="245487" y="640080"/>
                </a:cubicBezTo>
                <a:cubicBezTo>
                  <a:pt x="234565" y="634619"/>
                  <a:pt x="225929" y="625221"/>
                  <a:pt x="215007" y="619760"/>
                </a:cubicBezTo>
                <a:cubicBezTo>
                  <a:pt x="205428" y="614971"/>
                  <a:pt x="194106" y="614389"/>
                  <a:pt x="184527" y="609600"/>
                </a:cubicBezTo>
                <a:cubicBezTo>
                  <a:pt x="173605" y="604139"/>
                  <a:pt x="165205" y="594239"/>
                  <a:pt x="154047" y="589280"/>
                </a:cubicBezTo>
                <a:cubicBezTo>
                  <a:pt x="101098" y="565747"/>
                  <a:pt x="57527" y="660400"/>
                  <a:pt x="42287" y="58928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590" name="TextBox 14"/>
          <p:cNvSpPr txBox="1">
            <a:spLocks noChangeArrowheads="1"/>
          </p:cNvSpPr>
          <p:nvPr/>
        </p:nvSpPr>
        <p:spPr bwMode="auto">
          <a:xfrm rot="2154214">
            <a:off x="3230563" y="4967288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Nasopharynx</a:t>
            </a:r>
          </a:p>
        </p:txBody>
      </p:sp>
      <p:sp>
        <p:nvSpPr>
          <p:cNvPr id="24591" name="TextBox 16"/>
          <p:cNvSpPr txBox="1">
            <a:spLocks noChangeArrowheads="1"/>
          </p:cNvSpPr>
          <p:nvPr/>
        </p:nvSpPr>
        <p:spPr bwMode="auto">
          <a:xfrm rot="464296">
            <a:off x="1677988" y="4648200"/>
            <a:ext cx="13716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Inferior conchae</a:t>
            </a:r>
          </a:p>
        </p:txBody>
      </p:sp>
      <p:sp>
        <p:nvSpPr>
          <p:cNvPr id="24592" name="TextBox 17"/>
          <p:cNvSpPr txBox="1">
            <a:spLocks noChangeArrowheads="1"/>
          </p:cNvSpPr>
          <p:nvPr/>
        </p:nvSpPr>
        <p:spPr bwMode="auto">
          <a:xfrm rot="941075">
            <a:off x="1906588" y="4281488"/>
            <a:ext cx="1371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Middle conchae</a:t>
            </a:r>
          </a:p>
        </p:txBody>
      </p:sp>
      <p:sp>
        <p:nvSpPr>
          <p:cNvPr id="24593" name="TextBox 18"/>
          <p:cNvSpPr txBox="1">
            <a:spLocks noChangeArrowheads="1"/>
          </p:cNvSpPr>
          <p:nvPr/>
        </p:nvSpPr>
        <p:spPr bwMode="auto">
          <a:xfrm rot="1319176">
            <a:off x="2055813" y="3992563"/>
            <a:ext cx="1447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Superior conchae</a:t>
            </a:r>
          </a:p>
        </p:txBody>
      </p:sp>
      <p:sp>
        <p:nvSpPr>
          <p:cNvPr id="24594" name="TextBox 19"/>
          <p:cNvSpPr txBox="1">
            <a:spLocks noChangeArrowheads="1"/>
          </p:cNvSpPr>
          <p:nvPr/>
        </p:nvSpPr>
        <p:spPr bwMode="auto">
          <a:xfrm>
            <a:off x="2274888" y="3243263"/>
            <a:ext cx="14478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Paranasal sinuses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1665288" y="3497263"/>
            <a:ext cx="639762" cy="158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1817688" y="3508375"/>
            <a:ext cx="487362" cy="2127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274888" y="3513138"/>
            <a:ext cx="609600" cy="360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10800000">
            <a:off x="1739900" y="5541963"/>
            <a:ext cx="846138" cy="1714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9" name="TextBox 62"/>
          <p:cNvSpPr txBox="1">
            <a:spLocks noChangeArrowheads="1"/>
          </p:cNvSpPr>
          <p:nvPr/>
        </p:nvSpPr>
        <p:spPr bwMode="auto">
          <a:xfrm>
            <a:off x="228600" y="838200"/>
            <a:ext cx="4495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200"/>
              <a:t>  Divided by nasal septum</a:t>
            </a:r>
          </a:p>
          <a:p>
            <a:pPr eaLnBrk="1" hangingPunct="1">
              <a:buFont typeface="Arial" charset="0"/>
              <a:buChar char="•"/>
            </a:pPr>
            <a:endParaRPr lang="en-US" sz="2200"/>
          </a:p>
          <a:p>
            <a:pPr eaLnBrk="1" hangingPunct="1">
              <a:buFont typeface="Arial" charset="0"/>
              <a:buChar char="•"/>
            </a:pPr>
            <a:r>
              <a:rPr lang="en-US" sz="2200"/>
              <a:t>  Nasal conchae</a:t>
            </a:r>
          </a:p>
          <a:p>
            <a:pPr eaLnBrk="1" hangingPunct="1">
              <a:buFont typeface="Arial" charset="0"/>
              <a:buChar char="•"/>
            </a:pPr>
            <a:endParaRPr lang="en-US" sz="2200"/>
          </a:p>
          <a:p>
            <a:pPr eaLnBrk="1" hangingPunct="1">
              <a:buFont typeface="Arial" charset="0"/>
              <a:buChar char="•"/>
            </a:pPr>
            <a:r>
              <a:rPr lang="en-US" sz="2200"/>
              <a:t>  Paranasal sinuses</a:t>
            </a:r>
          </a:p>
          <a:p>
            <a:pPr eaLnBrk="1" hangingPunct="1">
              <a:buFont typeface="Arial" charset="0"/>
              <a:buChar char="•"/>
            </a:pPr>
            <a:endParaRPr lang="en-US" sz="2200"/>
          </a:p>
          <a:p>
            <a:pPr eaLnBrk="1" hangingPunct="1">
              <a:buFont typeface="Arial" charset="0"/>
              <a:buChar char="•"/>
            </a:pPr>
            <a:r>
              <a:rPr lang="en-US" sz="2200"/>
              <a:t>  Hard and soft palate</a:t>
            </a:r>
          </a:p>
        </p:txBody>
      </p:sp>
      <p:pic>
        <p:nvPicPr>
          <p:cNvPr id="24600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"/>
            <a:ext cx="434340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686800" cy="1143000"/>
          </a:xfrm>
          <a:ln>
            <a:miter lim="800000"/>
            <a:headEnd/>
            <a:tailEnd/>
          </a:ln>
        </p:spPr>
        <p:txBody>
          <a:bodyPr rtlCol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1">
                    <a:satMod val="150000"/>
                  </a:schemeClr>
                </a:solidFill>
                <a:ea typeface="+mj-ea"/>
              </a:rPr>
              <a:t>Anatomy </a:t>
            </a:r>
            <a:r>
              <a:rPr lang="en-US" sz="3600">
                <a:solidFill>
                  <a:schemeClr val="accent1">
                    <a:satMod val="150000"/>
                  </a:schemeClr>
                </a:solidFill>
                <a:ea typeface="+mj-ea"/>
              </a:rPr>
              <a:t>Lab #7</a:t>
            </a:r>
            <a:br>
              <a:rPr lang="en-US" sz="3600">
                <a:solidFill>
                  <a:schemeClr val="accent1">
                    <a:satMod val="150000"/>
                  </a:schemeClr>
                </a:solidFill>
                <a:ea typeface="+mj-ea"/>
              </a:rPr>
            </a:br>
            <a:r>
              <a:rPr lang="en-US" sz="3600">
                <a:solidFill>
                  <a:schemeClr val="tx1"/>
                </a:solidFill>
                <a:ea typeface="+mj-ea"/>
              </a:rPr>
              <a:t>Part I:</a:t>
            </a:r>
            <a:br>
              <a:rPr lang="en-US" sz="3600">
                <a:solidFill>
                  <a:schemeClr val="tx1"/>
                </a:solidFill>
                <a:ea typeface="+mj-ea"/>
              </a:rPr>
            </a:br>
            <a:r>
              <a:rPr lang="en-US" sz="3600">
                <a:solidFill>
                  <a:schemeClr val="tx1"/>
                </a:solidFill>
                <a:ea typeface="+mj-ea"/>
              </a:rPr>
              <a:t>Anatomy </a:t>
            </a:r>
            <a:r>
              <a:rPr lang="en-US" sz="3600" dirty="0">
                <a:solidFill>
                  <a:schemeClr val="tx1"/>
                </a:solidFill>
                <a:ea typeface="+mj-ea"/>
              </a:rPr>
              <a:t>of the Heart and Circulation</a:t>
            </a:r>
          </a:p>
        </p:txBody>
      </p:sp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457200" y="1774825"/>
            <a:ext cx="8229600" cy="4625975"/>
          </a:xfrm>
        </p:spPr>
        <p:txBody>
          <a:bodyPr/>
          <a:lstStyle/>
          <a:p>
            <a:pPr marL="514350" indent="-514350" eaLnBrk="1" hangingPunct="1">
              <a:spcAft>
                <a:spcPts val="1200"/>
              </a:spcAft>
              <a:buFont typeface="Wingdings 2" pitchFamily="-110" charset="2"/>
              <a:buNone/>
            </a:pPr>
            <a:r>
              <a:rPr lang="en-US" sz="2400" b="1" dirty="0">
                <a:latin typeface="Arial" charset="0"/>
                <a:ea typeface="ＭＳ Ｐゴシック" pitchFamily="-110" charset="-128"/>
                <a:cs typeface="Arial" charset="0"/>
              </a:rPr>
              <a:t>Objectives for this lab:</a:t>
            </a:r>
          </a:p>
          <a:p>
            <a:pPr marL="514350" indent="-514350" eaLnBrk="1" hangingPunct="1">
              <a:buFont typeface="Wingdings" pitchFamily="-110" charset="2"/>
              <a:buChar char="þ"/>
            </a:pPr>
            <a:r>
              <a:rPr lang="en-US" sz="2400" dirty="0">
                <a:latin typeface="Times New Roman" pitchFamily="-110" charset="0"/>
                <a:ea typeface="ＭＳ Ｐゴシック" pitchFamily="-110" charset="-128"/>
                <a:cs typeface="Times New Roman" pitchFamily="-110" charset="0"/>
              </a:rPr>
              <a:t>Identify the structures of the heart and its vessels</a:t>
            </a:r>
          </a:p>
          <a:p>
            <a:pPr marL="514350" indent="-514350" eaLnBrk="1" hangingPunct="1">
              <a:buFont typeface="Wingdings" pitchFamily="-110" charset="2"/>
              <a:buChar char="þ"/>
            </a:pPr>
            <a:r>
              <a:rPr lang="en-US" sz="2400" dirty="0">
                <a:latin typeface="Times New Roman" pitchFamily="-110" charset="0"/>
                <a:ea typeface="ＭＳ Ｐゴシック" pitchFamily="-110" charset="-128"/>
                <a:cs typeface="Times New Roman" pitchFamily="-110" charset="0"/>
              </a:rPr>
              <a:t>Know the path of blood flow into and out of the heart’s four chambers</a:t>
            </a:r>
          </a:p>
          <a:p>
            <a:pPr marL="514350" indent="-514350" eaLnBrk="1" hangingPunct="1">
              <a:buFont typeface="Wingdings" pitchFamily="-110" charset="2"/>
              <a:buChar char="þ"/>
            </a:pPr>
            <a:r>
              <a:rPr lang="en-US" sz="2400" dirty="0">
                <a:latin typeface="Times New Roman" pitchFamily="-110" charset="0"/>
                <a:ea typeface="ＭＳ Ｐゴシック" pitchFamily="-110" charset="-128"/>
                <a:cs typeface="Times New Roman" pitchFamily="-110" charset="0"/>
              </a:rPr>
              <a:t>Identify the major arteries leaving the aorta in the thorax</a:t>
            </a:r>
          </a:p>
          <a:p>
            <a:pPr marL="514350" indent="-514350" eaLnBrk="1" hangingPunct="1">
              <a:buFont typeface="Wingdings" pitchFamily="-110" charset="2"/>
              <a:buChar char="þ"/>
            </a:pPr>
            <a:endParaRPr lang="en-US" sz="2400" dirty="0">
              <a:latin typeface="Arial" charset="0"/>
              <a:ea typeface="ＭＳ Ｐゴシック" pitchFamily="-110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johnsonc\Desktop\A-4597-1-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688"/>
            <a:ext cx="4648200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1"/>
          <p:cNvSpPr txBox="1">
            <a:spLocks/>
          </p:cNvSpPr>
          <p:nvPr/>
        </p:nvSpPr>
        <p:spPr bwMode="auto">
          <a:xfrm>
            <a:off x="0" y="76200"/>
            <a:ext cx="9067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558ED5"/>
                </a:solidFill>
              </a:rPr>
              <a:t>The Divisions of the Pharynx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3" t="29608" r="43095" b="17647"/>
          <a:stretch>
            <a:fillRect/>
          </a:stretch>
        </p:blipFill>
        <p:spPr bwMode="auto">
          <a:xfrm>
            <a:off x="4691063" y="1600200"/>
            <a:ext cx="4452937" cy="441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Box 33"/>
          <p:cNvSpPr txBox="1">
            <a:spLocks noChangeArrowheads="1"/>
          </p:cNvSpPr>
          <p:nvPr/>
        </p:nvSpPr>
        <p:spPr bwMode="auto">
          <a:xfrm rot="464296">
            <a:off x="1028700" y="2363788"/>
            <a:ext cx="1371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Nasal septum</a:t>
            </a:r>
          </a:p>
        </p:txBody>
      </p:sp>
      <p:sp>
        <p:nvSpPr>
          <p:cNvPr id="25606" name="TextBox 34"/>
          <p:cNvSpPr txBox="1">
            <a:spLocks noChangeArrowheads="1"/>
          </p:cNvSpPr>
          <p:nvPr/>
        </p:nvSpPr>
        <p:spPr bwMode="auto">
          <a:xfrm>
            <a:off x="1143000" y="2886075"/>
            <a:ext cx="137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Oral cavity</a:t>
            </a:r>
          </a:p>
        </p:txBody>
      </p:sp>
      <p:sp>
        <p:nvSpPr>
          <p:cNvPr id="25607" name="TextBox 40"/>
          <p:cNvSpPr txBox="1">
            <a:spLocks noChangeArrowheads="1"/>
          </p:cNvSpPr>
          <p:nvPr/>
        </p:nvSpPr>
        <p:spPr bwMode="auto">
          <a:xfrm rot="3727733">
            <a:off x="2068513" y="5484812"/>
            <a:ext cx="704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Larynx</a:t>
            </a:r>
          </a:p>
        </p:txBody>
      </p:sp>
      <p:sp>
        <p:nvSpPr>
          <p:cNvPr id="9" name="Freeform 8"/>
          <p:cNvSpPr/>
          <p:nvPr/>
        </p:nvSpPr>
        <p:spPr>
          <a:xfrm>
            <a:off x="1851025" y="4416425"/>
            <a:ext cx="996950" cy="1773238"/>
          </a:xfrm>
          <a:custGeom>
            <a:avLst/>
            <a:gdLst>
              <a:gd name="connsiteX0" fmla="*/ 412732 w 996778"/>
              <a:gd name="connsiteY0" fmla="*/ 1767840 h 1772816"/>
              <a:gd name="connsiteX1" fmla="*/ 382252 w 996778"/>
              <a:gd name="connsiteY1" fmla="*/ 1752600 h 1772816"/>
              <a:gd name="connsiteX2" fmla="*/ 359392 w 996778"/>
              <a:gd name="connsiteY2" fmla="*/ 1744980 h 1772816"/>
              <a:gd name="connsiteX3" fmla="*/ 313672 w 996778"/>
              <a:gd name="connsiteY3" fmla="*/ 1714500 h 1772816"/>
              <a:gd name="connsiteX4" fmla="*/ 298432 w 996778"/>
              <a:gd name="connsiteY4" fmla="*/ 1691640 h 1772816"/>
              <a:gd name="connsiteX5" fmla="*/ 275572 w 996778"/>
              <a:gd name="connsiteY5" fmla="*/ 1676400 h 1772816"/>
              <a:gd name="connsiteX6" fmla="*/ 267952 w 996778"/>
              <a:gd name="connsiteY6" fmla="*/ 1653540 h 1772816"/>
              <a:gd name="connsiteX7" fmla="*/ 252712 w 996778"/>
              <a:gd name="connsiteY7" fmla="*/ 1630680 h 1772816"/>
              <a:gd name="connsiteX8" fmla="*/ 229852 w 996778"/>
              <a:gd name="connsiteY8" fmla="*/ 1584960 h 1772816"/>
              <a:gd name="connsiteX9" fmla="*/ 222232 w 996778"/>
              <a:gd name="connsiteY9" fmla="*/ 1554480 h 1772816"/>
              <a:gd name="connsiteX10" fmla="*/ 206992 w 996778"/>
              <a:gd name="connsiteY10" fmla="*/ 1478280 h 1772816"/>
              <a:gd name="connsiteX11" fmla="*/ 191752 w 996778"/>
              <a:gd name="connsiteY11" fmla="*/ 1432560 h 1772816"/>
              <a:gd name="connsiteX12" fmla="*/ 176512 w 996778"/>
              <a:gd name="connsiteY12" fmla="*/ 1409700 h 1772816"/>
              <a:gd name="connsiteX13" fmla="*/ 146032 w 996778"/>
              <a:gd name="connsiteY13" fmla="*/ 1363980 h 1772816"/>
              <a:gd name="connsiteX14" fmla="*/ 107932 w 996778"/>
              <a:gd name="connsiteY14" fmla="*/ 1295400 h 1772816"/>
              <a:gd name="connsiteX15" fmla="*/ 92692 w 996778"/>
              <a:gd name="connsiteY15" fmla="*/ 1272540 h 1772816"/>
              <a:gd name="connsiteX16" fmla="*/ 69832 w 996778"/>
              <a:gd name="connsiteY16" fmla="*/ 1203960 h 1772816"/>
              <a:gd name="connsiteX17" fmla="*/ 62212 w 996778"/>
              <a:gd name="connsiteY17" fmla="*/ 1181100 h 1772816"/>
              <a:gd name="connsiteX18" fmla="*/ 46972 w 996778"/>
              <a:gd name="connsiteY18" fmla="*/ 1120140 h 1772816"/>
              <a:gd name="connsiteX19" fmla="*/ 24112 w 996778"/>
              <a:gd name="connsiteY19" fmla="*/ 1036320 h 1772816"/>
              <a:gd name="connsiteX20" fmla="*/ 16492 w 996778"/>
              <a:gd name="connsiteY20" fmla="*/ 1005840 h 1772816"/>
              <a:gd name="connsiteX21" fmla="*/ 8872 w 996778"/>
              <a:gd name="connsiteY21" fmla="*/ 975360 h 1772816"/>
              <a:gd name="connsiteX22" fmla="*/ 1252 w 996778"/>
              <a:gd name="connsiteY22" fmla="*/ 914400 h 1772816"/>
              <a:gd name="connsiteX23" fmla="*/ 8872 w 996778"/>
              <a:gd name="connsiteY23" fmla="*/ 830580 h 1772816"/>
              <a:gd name="connsiteX24" fmla="*/ 31732 w 996778"/>
              <a:gd name="connsiteY24" fmla="*/ 822960 h 1772816"/>
              <a:gd name="connsiteX25" fmla="*/ 153652 w 996778"/>
              <a:gd name="connsiteY25" fmla="*/ 815340 h 1772816"/>
              <a:gd name="connsiteX26" fmla="*/ 176512 w 996778"/>
              <a:gd name="connsiteY26" fmla="*/ 800100 h 1772816"/>
              <a:gd name="connsiteX27" fmla="*/ 199372 w 996778"/>
              <a:gd name="connsiteY27" fmla="*/ 731520 h 1772816"/>
              <a:gd name="connsiteX28" fmla="*/ 206992 w 996778"/>
              <a:gd name="connsiteY28" fmla="*/ 708660 h 1772816"/>
              <a:gd name="connsiteX29" fmla="*/ 214612 w 996778"/>
              <a:gd name="connsiteY29" fmla="*/ 685800 h 1772816"/>
              <a:gd name="connsiteX30" fmla="*/ 237472 w 996778"/>
              <a:gd name="connsiteY30" fmla="*/ 670560 h 1772816"/>
              <a:gd name="connsiteX31" fmla="*/ 260332 w 996778"/>
              <a:gd name="connsiteY31" fmla="*/ 586740 h 1772816"/>
              <a:gd name="connsiteX32" fmla="*/ 275572 w 996778"/>
              <a:gd name="connsiteY32" fmla="*/ 457200 h 1772816"/>
              <a:gd name="connsiteX33" fmla="*/ 290812 w 996778"/>
              <a:gd name="connsiteY33" fmla="*/ 411480 h 1772816"/>
              <a:gd name="connsiteX34" fmla="*/ 306052 w 996778"/>
              <a:gd name="connsiteY34" fmla="*/ 365760 h 1772816"/>
              <a:gd name="connsiteX35" fmla="*/ 313672 w 996778"/>
              <a:gd name="connsiteY35" fmla="*/ 342900 h 1772816"/>
              <a:gd name="connsiteX36" fmla="*/ 328912 w 996778"/>
              <a:gd name="connsiteY36" fmla="*/ 320040 h 1772816"/>
              <a:gd name="connsiteX37" fmla="*/ 344152 w 996778"/>
              <a:gd name="connsiteY37" fmla="*/ 251460 h 1772816"/>
              <a:gd name="connsiteX38" fmla="*/ 367012 w 996778"/>
              <a:gd name="connsiteY38" fmla="*/ 205740 h 1772816"/>
              <a:gd name="connsiteX39" fmla="*/ 382252 w 996778"/>
              <a:gd name="connsiteY39" fmla="*/ 152400 h 1772816"/>
              <a:gd name="connsiteX40" fmla="*/ 397492 w 996778"/>
              <a:gd name="connsiteY40" fmla="*/ 129540 h 1772816"/>
              <a:gd name="connsiteX41" fmla="*/ 427972 w 996778"/>
              <a:gd name="connsiteY41" fmla="*/ 60960 h 1772816"/>
              <a:gd name="connsiteX42" fmla="*/ 496552 w 996778"/>
              <a:gd name="connsiteY42" fmla="*/ 15240 h 1772816"/>
              <a:gd name="connsiteX43" fmla="*/ 519412 w 996778"/>
              <a:gd name="connsiteY43" fmla="*/ 0 h 1772816"/>
              <a:gd name="connsiteX44" fmla="*/ 557512 w 996778"/>
              <a:gd name="connsiteY44" fmla="*/ 7620 h 1772816"/>
              <a:gd name="connsiteX45" fmla="*/ 580372 w 996778"/>
              <a:gd name="connsiteY45" fmla="*/ 15240 h 1772816"/>
              <a:gd name="connsiteX46" fmla="*/ 595612 w 996778"/>
              <a:gd name="connsiteY46" fmla="*/ 152400 h 1772816"/>
              <a:gd name="connsiteX47" fmla="*/ 603232 w 996778"/>
              <a:gd name="connsiteY47" fmla="*/ 624840 h 1772816"/>
              <a:gd name="connsiteX48" fmla="*/ 633712 w 996778"/>
              <a:gd name="connsiteY48" fmla="*/ 655320 h 1772816"/>
              <a:gd name="connsiteX49" fmla="*/ 679432 w 996778"/>
              <a:gd name="connsiteY49" fmla="*/ 685800 h 1772816"/>
              <a:gd name="connsiteX50" fmla="*/ 687052 w 996778"/>
              <a:gd name="connsiteY50" fmla="*/ 723900 h 1772816"/>
              <a:gd name="connsiteX51" fmla="*/ 694672 w 996778"/>
              <a:gd name="connsiteY51" fmla="*/ 769620 h 1772816"/>
              <a:gd name="connsiteX52" fmla="*/ 702292 w 996778"/>
              <a:gd name="connsiteY52" fmla="*/ 800100 h 1772816"/>
              <a:gd name="connsiteX53" fmla="*/ 725152 w 996778"/>
              <a:gd name="connsiteY53" fmla="*/ 822960 h 1772816"/>
              <a:gd name="connsiteX54" fmla="*/ 763252 w 996778"/>
              <a:gd name="connsiteY54" fmla="*/ 876300 h 1772816"/>
              <a:gd name="connsiteX55" fmla="*/ 786112 w 996778"/>
              <a:gd name="connsiteY55" fmla="*/ 891540 h 1772816"/>
              <a:gd name="connsiteX56" fmla="*/ 793732 w 996778"/>
              <a:gd name="connsiteY56" fmla="*/ 914400 h 1772816"/>
              <a:gd name="connsiteX57" fmla="*/ 801352 w 996778"/>
              <a:gd name="connsiteY57" fmla="*/ 952500 h 1772816"/>
              <a:gd name="connsiteX58" fmla="*/ 816592 w 996778"/>
              <a:gd name="connsiteY58" fmla="*/ 975360 h 1772816"/>
              <a:gd name="connsiteX59" fmla="*/ 831832 w 996778"/>
              <a:gd name="connsiteY59" fmla="*/ 1021080 h 1772816"/>
              <a:gd name="connsiteX60" fmla="*/ 839452 w 996778"/>
              <a:gd name="connsiteY60" fmla="*/ 1043940 h 1772816"/>
              <a:gd name="connsiteX61" fmla="*/ 885172 w 996778"/>
              <a:gd name="connsiteY61" fmla="*/ 1059180 h 1772816"/>
              <a:gd name="connsiteX62" fmla="*/ 908032 w 996778"/>
              <a:gd name="connsiteY62" fmla="*/ 1089660 h 1772816"/>
              <a:gd name="connsiteX63" fmla="*/ 938512 w 996778"/>
              <a:gd name="connsiteY63" fmla="*/ 1165860 h 1772816"/>
              <a:gd name="connsiteX64" fmla="*/ 953752 w 996778"/>
              <a:gd name="connsiteY64" fmla="*/ 1211580 h 1772816"/>
              <a:gd name="connsiteX65" fmla="*/ 961372 w 996778"/>
              <a:gd name="connsiteY65" fmla="*/ 1234440 h 1772816"/>
              <a:gd name="connsiteX66" fmla="*/ 976612 w 996778"/>
              <a:gd name="connsiteY66" fmla="*/ 1455420 h 1772816"/>
              <a:gd name="connsiteX67" fmla="*/ 984232 w 996778"/>
              <a:gd name="connsiteY67" fmla="*/ 1607820 h 1772816"/>
              <a:gd name="connsiteX68" fmla="*/ 953752 w 996778"/>
              <a:gd name="connsiteY68" fmla="*/ 1684020 h 1772816"/>
              <a:gd name="connsiteX69" fmla="*/ 885172 w 996778"/>
              <a:gd name="connsiteY69" fmla="*/ 1668780 h 1772816"/>
              <a:gd name="connsiteX70" fmla="*/ 839452 w 996778"/>
              <a:gd name="connsiteY70" fmla="*/ 1638300 h 1772816"/>
              <a:gd name="connsiteX71" fmla="*/ 816592 w 996778"/>
              <a:gd name="connsiteY71" fmla="*/ 1623060 h 1772816"/>
              <a:gd name="connsiteX72" fmla="*/ 770872 w 996778"/>
              <a:gd name="connsiteY72" fmla="*/ 1607820 h 1772816"/>
              <a:gd name="connsiteX73" fmla="*/ 679432 w 996778"/>
              <a:gd name="connsiteY73" fmla="*/ 1615440 h 1772816"/>
              <a:gd name="connsiteX74" fmla="*/ 648952 w 996778"/>
              <a:gd name="connsiteY74" fmla="*/ 1623060 h 1772816"/>
              <a:gd name="connsiteX75" fmla="*/ 565132 w 996778"/>
              <a:gd name="connsiteY75" fmla="*/ 1630680 h 1772816"/>
              <a:gd name="connsiteX76" fmla="*/ 519412 w 996778"/>
              <a:gd name="connsiteY76" fmla="*/ 1645920 h 1772816"/>
              <a:gd name="connsiteX77" fmla="*/ 488932 w 996778"/>
              <a:gd name="connsiteY77" fmla="*/ 1691640 h 1772816"/>
              <a:gd name="connsiteX78" fmla="*/ 473692 w 996778"/>
              <a:gd name="connsiteY78" fmla="*/ 1714500 h 1772816"/>
              <a:gd name="connsiteX79" fmla="*/ 450832 w 996778"/>
              <a:gd name="connsiteY79" fmla="*/ 1729740 h 1772816"/>
              <a:gd name="connsiteX80" fmla="*/ 435592 w 996778"/>
              <a:gd name="connsiteY80" fmla="*/ 1752600 h 1772816"/>
              <a:gd name="connsiteX81" fmla="*/ 412732 w 996778"/>
              <a:gd name="connsiteY81" fmla="*/ 1767840 h 177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996778" h="1772816">
                <a:moveTo>
                  <a:pt x="412732" y="1767840"/>
                </a:moveTo>
                <a:cubicBezTo>
                  <a:pt x="403842" y="1767840"/>
                  <a:pt x="392693" y="1757075"/>
                  <a:pt x="382252" y="1752600"/>
                </a:cubicBezTo>
                <a:cubicBezTo>
                  <a:pt x="374869" y="1749436"/>
                  <a:pt x="366413" y="1748881"/>
                  <a:pt x="359392" y="1744980"/>
                </a:cubicBezTo>
                <a:cubicBezTo>
                  <a:pt x="343381" y="1736085"/>
                  <a:pt x="313672" y="1714500"/>
                  <a:pt x="313672" y="1714500"/>
                </a:cubicBezTo>
                <a:cubicBezTo>
                  <a:pt x="308592" y="1706880"/>
                  <a:pt x="304908" y="1698116"/>
                  <a:pt x="298432" y="1691640"/>
                </a:cubicBezTo>
                <a:cubicBezTo>
                  <a:pt x="291956" y="1685164"/>
                  <a:pt x="281293" y="1683551"/>
                  <a:pt x="275572" y="1676400"/>
                </a:cubicBezTo>
                <a:cubicBezTo>
                  <a:pt x="270554" y="1670128"/>
                  <a:pt x="271544" y="1660724"/>
                  <a:pt x="267952" y="1653540"/>
                </a:cubicBezTo>
                <a:cubicBezTo>
                  <a:pt x="263856" y="1645349"/>
                  <a:pt x="256808" y="1638871"/>
                  <a:pt x="252712" y="1630680"/>
                </a:cubicBezTo>
                <a:cubicBezTo>
                  <a:pt x="221164" y="1567584"/>
                  <a:pt x="273528" y="1650474"/>
                  <a:pt x="229852" y="1584960"/>
                </a:cubicBezTo>
                <a:cubicBezTo>
                  <a:pt x="227312" y="1574800"/>
                  <a:pt x="224286" y="1564749"/>
                  <a:pt x="222232" y="1554480"/>
                </a:cubicBezTo>
                <a:cubicBezTo>
                  <a:pt x="213993" y="1513286"/>
                  <a:pt x="217612" y="1513679"/>
                  <a:pt x="206992" y="1478280"/>
                </a:cubicBezTo>
                <a:cubicBezTo>
                  <a:pt x="202376" y="1462893"/>
                  <a:pt x="200663" y="1445926"/>
                  <a:pt x="191752" y="1432560"/>
                </a:cubicBezTo>
                <a:cubicBezTo>
                  <a:pt x="186672" y="1424940"/>
                  <a:pt x="180608" y="1417891"/>
                  <a:pt x="176512" y="1409700"/>
                </a:cubicBezTo>
                <a:cubicBezTo>
                  <a:pt x="154456" y="1365589"/>
                  <a:pt x="189367" y="1407315"/>
                  <a:pt x="146032" y="1363980"/>
                </a:cubicBezTo>
                <a:cubicBezTo>
                  <a:pt x="132620" y="1323744"/>
                  <a:pt x="142867" y="1347803"/>
                  <a:pt x="107932" y="1295400"/>
                </a:cubicBezTo>
                <a:cubicBezTo>
                  <a:pt x="102852" y="1287780"/>
                  <a:pt x="95588" y="1281228"/>
                  <a:pt x="92692" y="1272540"/>
                </a:cubicBezTo>
                <a:lnTo>
                  <a:pt x="69832" y="1203960"/>
                </a:lnTo>
                <a:cubicBezTo>
                  <a:pt x="67292" y="1196340"/>
                  <a:pt x="64160" y="1188892"/>
                  <a:pt x="62212" y="1181100"/>
                </a:cubicBezTo>
                <a:cubicBezTo>
                  <a:pt x="57132" y="1160780"/>
                  <a:pt x="53596" y="1140011"/>
                  <a:pt x="46972" y="1120140"/>
                </a:cubicBezTo>
                <a:cubicBezTo>
                  <a:pt x="32728" y="1077409"/>
                  <a:pt x="41300" y="1105072"/>
                  <a:pt x="24112" y="1036320"/>
                </a:cubicBezTo>
                <a:lnTo>
                  <a:pt x="16492" y="1005840"/>
                </a:lnTo>
                <a:cubicBezTo>
                  <a:pt x="13952" y="995680"/>
                  <a:pt x="10171" y="985752"/>
                  <a:pt x="8872" y="975360"/>
                </a:cubicBezTo>
                <a:lnTo>
                  <a:pt x="1252" y="914400"/>
                </a:lnTo>
                <a:cubicBezTo>
                  <a:pt x="3792" y="886460"/>
                  <a:pt x="0" y="857196"/>
                  <a:pt x="8872" y="830580"/>
                </a:cubicBezTo>
                <a:cubicBezTo>
                  <a:pt x="11412" y="822960"/>
                  <a:pt x="23744" y="823801"/>
                  <a:pt x="31732" y="822960"/>
                </a:cubicBezTo>
                <a:cubicBezTo>
                  <a:pt x="72228" y="818697"/>
                  <a:pt x="113012" y="817880"/>
                  <a:pt x="153652" y="815340"/>
                </a:cubicBezTo>
                <a:cubicBezTo>
                  <a:pt x="161272" y="810260"/>
                  <a:pt x="171658" y="807866"/>
                  <a:pt x="176512" y="800100"/>
                </a:cubicBezTo>
                <a:lnTo>
                  <a:pt x="199372" y="731520"/>
                </a:lnTo>
                <a:lnTo>
                  <a:pt x="206992" y="708660"/>
                </a:lnTo>
                <a:cubicBezTo>
                  <a:pt x="209532" y="701040"/>
                  <a:pt x="207929" y="690255"/>
                  <a:pt x="214612" y="685800"/>
                </a:cubicBezTo>
                <a:lnTo>
                  <a:pt x="237472" y="670560"/>
                </a:lnTo>
                <a:cubicBezTo>
                  <a:pt x="249386" y="634818"/>
                  <a:pt x="255545" y="622642"/>
                  <a:pt x="260332" y="586740"/>
                </a:cubicBezTo>
                <a:cubicBezTo>
                  <a:pt x="263725" y="561292"/>
                  <a:pt x="268573" y="487527"/>
                  <a:pt x="275572" y="457200"/>
                </a:cubicBezTo>
                <a:cubicBezTo>
                  <a:pt x="279184" y="441547"/>
                  <a:pt x="285732" y="426720"/>
                  <a:pt x="290812" y="411480"/>
                </a:cubicBezTo>
                <a:lnTo>
                  <a:pt x="306052" y="365760"/>
                </a:lnTo>
                <a:cubicBezTo>
                  <a:pt x="308592" y="358140"/>
                  <a:pt x="309217" y="349583"/>
                  <a:pt x="313672" y="342900"/>
                </a:cubicBezTo>
                <a:cubicBezTo>
                  <a:pt x="318752" y="335280"/>
                  <a:pt x="324816" y="328231"/>
                  <a:pt x="328912" y="320040"/>
                </a:cubicBezTo>
                <a:cubicBezTo>
                  <a:pt x="339204" y="299456"/>
                  <a:pt x="339469" y="272532"/>
                  <a:pt x="344152" y="251460"/>
                </a:cubicBezTo>
                <a:cubicBezTo>
                  <a:pt x="349410" y="227799"/>
                  <a:pt x="353312" y="226291"/>
                  <a:pt x="367012" y="205740"/>
                </a:cubicBezTo>
                <a:cubicBezTo>
                  <a:pt x="369453" y="195974"/>
                  <a:pt x="376786" y="163332"/>
                  <a:pt x="382252" y="152400"/>
                </a:cubicBezTo>
                <a:cubicBezTo>
                  <a:pt x="386348" y="144209"/>
                  <a:pt x="393773" y="137909"/>
                  <a:pt x="397492" y="129540"/>
                </a:cubicBezTo>
                <a:cubicBezTo>
                  <a:pt x="406264" y="109802"/>
                  <a:pt x="409159" y="77421"/>
                  <a:pt x="427972" y="60960"/>
                </a:cubicBezTo>
                <a:lnTo>
                  <a:pt x="496552" y="15240"/>
                </a:lnTo>
                <a:lnTo>
                  <a:pt x="519412" y="0"/>
                </a:lnTo>
                <a:cubicBezTo>
                  <a:pt x="532112" y="2540"/>
                  <a:pt x="544947" y="4479"/>
                  <a:pt x="557512" y="7620"/>
                </a:cubicBezTo>
                <a:cubicBezTo>
                  <a:pt x="565304" y="9568"/>
                  <a:pt x="578328" y="7472"/>
                  <a:pt x="580372" y="15240"/>
                </a:cubicBezTo>
                <a:cubicBezTo>
                  <a:pt x="592079" y="59727"/>
                  <a:pt x="595612" y="152400"/>
                  <a:pt x="595612" y="152400"/>
                </a:cubicBezTo>
                <a:cubicBezTo>
                  <a:pt x="598152" y="309880"/>
                  <a:pt x="598388" y="467414"/>
                  <a:pt x="603232" y="624840"/>
                </a:cubicBezTo>
                <a:cubicBezTo>
                  <a:pt x="604221" y="656999"/>
                  <a:pt x="612403" y="643481"/>
                  <a:pt x="633712" y="655320"/>
                </a:cubicBezTo>
                <a:cubicBezTo>
                  <a:pt x="649723" y="664215"/>
                  <a:pt x="679432" y="685800"/>
                  <a:pt x="679432" y="685800"/>
                </a:cubicBezTo>
                <a:cubicBezTo>
                  <a:pt x="681972" y="698500"/>
                  <a:pt x="684735" y="711157"/>
                  <a:pt x="687052" y="723900"/>
                </a:cubicBezTo>
                <a:cubicBezTo>
                  <a:pt x="689816" y="739101"/>
                  <a:pt x="691642" y="754470"/>
                  <a:pt x="694672" y="769620"/>
                </a:cubicBezTo>
                <a:cubicBezTo>
                  <a:pt x="696726" y="779889"/>
                  <a:pt x="697096" y="791007"/>
                  <a:pt x="702292" y="800100"/>
                </a:cubicBezTo>
                <a:cubicBezTo>
                  <a:pt x="707639" y="809456"/>
                  <a:pt x="718253" y="814681"/>
                  <a:pt x="725152" y="822960"/>
                </a:cubicBezTo>
                <a:cubicBezTo>
                  <a:pt x="746785" y="848920"/>
                  <a:pt x="735800" y="848848"/>
                  <a:pt x="763252" y="876300"/>
                </a:cubicBezTo>
                <a:cubicBezTo>
                  <a:pt x="769728" y="882776"/>
                  <a:pt x="778492" y="886460"/>
                  <a:pt x="786112" y="891540"/>
                </a:cubicBezTo>
                <a:cubicBezTo>
                  <a:pt x="788652" y="899160"/>
                  <a:pt x="791784" y="906608"/>
                  <a:pt x="793732" y="914400"/>
                </a:cubicBezTo>
                <a:cubicBezTo>
                  <a:pt x="796873" y="926965"/>
                  <a:pt x="796804" y="940373"/>
                  <a:pt x="801352" y="952500"/>
                </a:cubicBezTo>
                <a:cubicBezTo>
                  <a:pt x="804568" y="961075"/>
                  <a:pt x="812873" y="966991"/>
                  <a:pt x="816592" y="975360"/>
                </a:cubicBezTo>
                <a:cubicBezTo>
                  <a:pt x="823116" y="990040"/>
                  <a:pt x="826752" y="1005840"/>
                  <a:pt x="831832" y="1021080"/>
                </a:cubicBezTo>
                <a:cubicBezTo>
                  <a:pt x="834372" y="1028700"/>
                  <a:pt x="831832" y="1041400"/>
                  <a:pt x="839452" y="1043940"/>
                </a:cubicBezTo>
                <a:lnTo>
                  <a:pt x="885172" y="1059180"/>
                </a:lnTo>
                <a:cubicBezTo>
                  <a:pt x="892792" y="1069340"/>
                  <a:pt x="901301" y="1078890"/>
                  <a:pt x="908032" y="1089660"/>
                </a:cubicBezTo>
                <a:cubicBezTo>
                  <a:pt x="924049" y="1115288"/>
                  <a:pt x="928741" y="1136546"/>
                  <a:pt x="938512" y="1165860"/>
                </a:cubicBezTo>
                <a:lnTo>
                  <a:pt x="953752" y="1211580"/>
                </a:lnTo>
                <a:lnTo>
                  <a:pt x="961372" y="1234440"/>
                </a:lnTo>
                <a:cubicBezTo>
                  <a:pt x="968964" y="1333136"/>
                  <a:pt x="970801" y="1350813"/>
                  <a:pt x="976612" y="1455420"/>
                </a:cubicBezTo>
                <a:cubicBezTo>
                  <a:pt x="979433" y="1506205"/>
                  <a:pt x="981692" y="1557020"/>
                  <a:pt x="984232" y="1607820"/>
                </a:cubicBezTo>
                <a:cubicBezTo>
                  <a:pt x="980464" y="1641735"/>
                  <a:pt x="996778" y="1684020"/>
                  <a:pt x="953752" y="1684020"/>
                </a:cubicBezTo>
                <a:cubicBezTo>
                  <a:pt x="945068" y="1684020"/>
                  <a:pt x="899316" y="1676638"/>
                  <a:pt x="885172" y="1668780"/>
                </a:cubicBezTo>
                <a:cubicBezTo>
                  <a:pt x="869161" y="1659885"/>
                  <a:pt x="854692" y="1648460"/>
                  <a:pt x="839452" y="1638300"/>
                </a:cubicBezTo>
                <a:cubicBezTo>
                  <a:pt x="831832" y="1633220"/>
                  <a:pt x="825280" y="1625956"/>
                  <a:pt x="816592" y="1623060"/>
                </a:cubicBezTo>
                <a:lnTo>
                  <a:pt x="770872" y="1607820"/>
                </a:lnTo>
                <a:cubicBezTo>
                  <a:pt x="740392" y="1610360"/>
                  <a:pt x="709781" y="1611646"/>
                  <a:pt x="679432" y="1615440"/>
                </a:cubicBezTo>
                <a:cubicBezTo>
                  <a:pt x="669040" y="1616739"/>
                  <a:pt x="659333" y="1621676"/>
                  <a:pt x="648952" y="1623060"/>
                </a:cubicBezTo>
                <a:cubicBezTo>
                  <a:pt x="621143" y="1626768"/>
                  <a:pt x="593072" y="1628140"/>
                  <a:pt x="565132" y="1630680"/>
                </a:cubicBezTo>
                <a:cubicBezTo>
                  <a:pt x="549892" y="1635760"/>
                  <a:pt x="528323" y="1632554"/>
                  <a:pt x="519412" y="1645920"/>
                </a:cubicBezTo>
                <a:lnTo>
                  <a:pt x="488932" y="1691640"/>
                </a:lnTo>
                <a:cubicBezTo>
                  <a:pt x="483852" y="1699260"/>
                  <a:pt x="481312" y="1709420"/>
                  <a:pt x="473692" y="1714500"/>
                </a:cubicBezTo>
                <a:lnTo>
                  <a:pt x="450832" y="1729740"/>
                </a:lnTo>
                <a:cubicBezTo>
                  <a:pt x="445752" y="1737360"/>
                  <a:pt x="442743" y="1746879"/>
                  <a:pt x="435592" y="1752600"/>
                </a:cubicBezTo>
                <a:cubicBezTo>
                  <a:pt x="410322" y="1772816"/>
                  <a:pt x="421622" y="1767840"/>
                  <a:pt x="412732" y="176784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5609" name="TextBox 44"/>
          <p:cNvSpPr txBox="1">
            <a:spLocks noChangeArrowheads="1"/>
          </p:cNvSpPr>
          <p:nvPr/>
        </p:nvSpPr>
        <p:spPr bwMode="auto">
          <a:xfrm rot="3727733">
            <a:off x="2268538" y="6292850"/>
            <a:ext cx="809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Trachea</a:t>
            </a:r>
          </a:p>
        </p:txBody>
      </p:sp>
      <p:sp>
        <p:nvSpPr>
          <p:cNvPr id="25610" name="TextBox 45"/>
          <p:cNvSpPr txBox="1">
            <a:spLocks noChangeArrowheads="1"/>
          </p:cNvSpPr>
          <p:nvPr/>
        </p:nvSpPr>
        <p:spPr bwMode="auto">
          <a:xfrm rot="3908081">
            <a:off x="2613820" y="6260306"/>
            <a:ext cx="1052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Esophagus</a:t>
            </a:r>
          </a:p>
        </p:txBody>
      </p:sp>
      <p:sp>
        <p:nvSpPr>
          <p:cNvPr id="25611" name="TextBox 46"/>
          <p:cNvSpPr txBox="1">
            <a:spLocks noChangeArrowheads="1"/>
          </p:cNvSpPr>
          <p:nvPr/>
        </p:nvSpPr>
        <p:spPr bwMode="auto">
          <a:xfrm rot="-196238">
            <a:off x="2446338" y="3819525"/>
            <a:ext cx="704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Oro-</a:t>
            </a:r>
          </a:p>
        </p:txBody>
      </p:sp>
      <p:sp>
        <p:nvSpPr>
          <p:cNvPr id="25612" name="TextBox 47"/>
          <p:cNvSpPr txBox="1">
            <a:spLocks noChangeArrowheads="1"/>
          </p:cNvSpPr>
          <p:nvPr/>
        </p:nvSpPr>
        <p:spPr bwMode="auto">
          <a:xfrm rot="1799148">
            <a:off x="2384425" y="2982913"/>
            <a:ext cx="7048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Naso-</a:t>
            </a:r>
          </a:p>
        </p:txBody>
      </p:sp>
      <p:sp>
        <p:nvSpPr>
          <p:cNvPr id="25613" name="TextBox 48"/>
          <p:cNvSpPr txBox="1">
            <a:spLocks noChangeArrowheads="1"/>
          </p:cNvSpPr>
          <p:nvPr/>
        </p:nvSpPr>
        <p:spPr bwMode="auto">
          <a:xfrm rot="4245958">
            <a:off x="2213770" y="4815681"/>
            <a:ext cx="1058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Laryngo-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 txBox="1">
            <a:spLocks/>
          </p:cNvSpPr>
          <p:nvPr/>
        </p:nvSpPr>
        <p:spPr bwMode="auto">
          <a:xfrm>
            <a:off x="0" y="76200"/>
            <a:ext cx="9067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558ED5"/>
                </a:solidFill>
              </a:rPr>
              <a:t>The Laryngeal Cartilages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00525" y="1676400"/>
            <a:ext cx="4791075" cy="393541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6628" name="Picture 2" descr="C:\Documents and Settings\johnsonc\Desktop\A-4551-1-1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88" y="2562225"/>
            <a:ext cx="1417637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C:\Documents and Settings\johnsonc\Desktop\A-4559-1-V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1952625"/>
            <a:ext cx="1812925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V="1">
            <a:off x="5345113" y="2595563"/>
            <a:ext cx="969962" cy="558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6119813" y="2347913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epiglottis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846888" y="2554288"/>
            <a:ext cx="765175" cy="2047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3" name="TextBox 15"/>
          <p:cNvSpPr txBox="1">
            <a:spLocks noChangeArrowheads="1"/>
          </p:cNvSpPr>
          <p:nvPr/>
        </p:nvSpPr>
        <p:spPr bwMode="auto">
          <a:xfrm>
            <a:off x="6257925" y="2028825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hyoid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962525" y="2239963"/>
            <a:ext cx="1352550" cy="6810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805613" y="2227263"/>
            <a:ext cx="1255712" cy="4492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7673181" y="2696369"/>
            <a:ext cx="300038" cy="698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7" name="TextBox 25"/>
          <p:cNvSpPr txBox="1">
            <a:spLocks noChangeArrowheads="1"/>
          </p:cNvSpPr>
          <p:nvPr/>
        </p:nvSpPr>
        <p:spPr bwMode="auto">
          <a:xfrm>
            <a:off x="5876925" y="3095625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/>
              <a:t>Thyroid cartilage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784725" y="3476625"/>
            <a:ext cx="1397000" cy="2079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865938" y="3400425"/>
            <a:ext cx="563562" cy="3016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40" name="TextBox 40"/>
          <p:cNvSpPr txBox="1">
            <a:spLocks noChangeArrowheads="1"/>
          </p:cNvSpPr>
          <p:nvPr/>
        </p:nvSpPr>
        <p:spPr bwMode="auto">
          <a:xfrm>
            <a:off x="5876925" y="3933825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/>
              <a:t>Cricoid</a:t>
            </a:r>
          </a:p>
          <a:p>
            <a:pPr algn="ctr" eaLnBrk="1" hangingPunct="1"/>
            <a:r>
              <a:rPr lang="en-US" sz="1200"/>
              <a:t>cartilage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5059363" y="4137025"/>
            <a:ext cx="1119187" cy="5048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873875" y="4178300"/>
            <a:ext cx="760413" cy="2349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43" name="TextBox 46"/>
          <p:cNvSpPr txBox="1">
            <a:spLocks noChangeArrowheads="1"/>
          </p:cNvSpPr>
          <p:nvPr/>
        </p:nvSpPr>
        <p:spPr bwMode="auto">
          <a:xfrm>
            <a:off x="4657725" y="5305425"/>
            <a:ext cx="4191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i="1">
                <a:sym typeface="Wingdings" pitchFamily="-110" charset="2"/>
              </a:rPr>
              <a:t> anterior   			 posterior  </a:t>
            </a:r>
            <a:endParaRPr lang="en-US" sz="1200" i="1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5724525" y="4141788"/>
            <a:ext cx="442913" cy="3254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45" name="TextBox 32"/>
          <p:cNvSpPr txBox="1">
            <a:spLocks noChangeArrowheads="1"/>
          </p:cNvSpPr>
          <p:nvPr/>
        </p:nvSpPr>
        <p:spPr bwMode="auto">
          <a:xfrm>
            <a:off x="228600" y="1676400"/>
            <a:ext cx="33528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200" b="1"/>
              <a:t>  Thyroid cartilage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200"/>
              <a:t>  “Adam’s Apple”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200"/>
              <a:t>  Prominent on anterior surface</a:t>
            </a:r>
          </a:p>
          <a:p>
            <a:pPr lvl="1" eaLnBrk="1" hangingPunct="1">
              <a:buFont typeface="Arial" charset="0"/>
              <a:buChar char="•"/>
            </a:pPr>
            <a:endParaRPr lang="en-US" sz="2200"/>
          </a:p>
          <a:p>
            <a:pPr eaLnBrk="1" hangingPunct="1">
              <a:buFont typeface="Arial" charset="0"/>
              <a:buChar char="•"/>
            </a:pPr>
            <a:r>
              <a:rPr lang="en-US" sz="2200" b="1"/>
              <a:t>  Cricoid cartilage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200"/>
              <a:t>  Most inferior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200"/>
              <a:t>  Prominent on posterior surface</a:t>
            </a:r>
          </a:p>
          <a:p>
            <a:pPr lvl="1" eaLnBrk="1" hangingPunct="1">
              <a:buFont typeface="Arial" charset="0"/>
              <a:buChar char="•"/>
            </a:pPr>
            <a:endParaRPr lang="en-US" sz="2200"/>
          </a:p>
          <a:p>
            <a:pPr eaLnBrk="1" hangingPunct="1">
              <a:buFont typeface="Arial" charset="0"/>
              <a:buChar char="•"/>
            </a:pPr>
            <a:r>
              <a:rPr lang="en-US" sz="2200" b="1"/>
              <a:t>  Epiglottis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 txBox="1">
            <a:spLocks/>
          </p:cNvSpPr>
          <p:nvPr/>
        </p:nvSpPr>
        <p:spPr bwMode="auto">
          <a:xfrm>
            <a:off x="0" y="76200"/>
            <a:ext cx="9067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800" b="1">
                <a:solidFill>
                  <a:srgbClr val="558ED5"/>
                </a:solidFill>
              </a:rPr>
              <a:t>Sound Production</a:t>
            </a:r>
          </a:p>
        </p:txBody>
      </p:sp>
      <p:pic>
        <p:nvPicPr>
          <p:cNvPr id="27651" name="Picture 6" descr="C:\Documents and Settings\johnsonc\Desktop\A-4552-1-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4038600"/>
            <a:ext cx="1870075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C:\Documents and Settings\johnsonc\Desktop\A-4556d-1-V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4648200"/>
            <a:ext cx="19383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C:\Documents and Settings\johnsonc\Desktop\S-4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84713"/>
            <a:ext cx="1787525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50"/>
          <p:cNvSpPr txBox="1">
            <a:spLocks noChangeArrowheads="1"/>
          </p:cNvSpPr>
          <p:nvPr/>
        </p:nvSpPr>
        <p:spPr bwMode="auto">
          <a:xfrm rot="-481232">
            <a:off x="6946900" y="4572000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/>
              <a:t>Thyroid cart.</a:t>
            </a:r>
          </a:p>
        </p:txBody>
      </p:sp>
      <p:sp>
        <p:nvSpPr>
          <p:cNvPr id="27655" name="TextBox 51"/>
          <p:cNvSpPr txBox="1">
            <a:spLocks noChangeArrowheads="1"/>
          </p:cNvSpPr>
          <p:nvPr/>
        </p:nvSpPr>
        <p:spPr bwMode="auto">
          <a:xfrm rot="-1142900">
            <a:off x="7178675" y="5424488"/>
            <a:ext cx="1066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/>
              <a:t>Cricoid cart.</a:t>
            </a:r>
          </a:p>
        </p:txBody>
      </p:sp>
      <p:sp>
        <p:nvSpPr>
          <p:cNvPr id="27656" name="TextBox 53"/>
          <p:cNvSpPr txBox="1">
            <a:spLocks noChangeArrowheads="1"/>
          </p:cNvSpPr>
          <p:nvPr/>
        </p:nvSpPr>
        <p:spPr bwMode="auto">
          <a:xfrm>
            <a:off x="5562600" y="44958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/>
              <a:t>Arytenoid cartilage 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553200" y="4765675"/>
            <a:ext cx="1401763" cy="2333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8" name="TextBox 57"/>
          <p:cNvSpPr txBox="1">
            <a:spLocks noChangeArrowheads="1"/>
          </p:cNvSpPr>
          <p:nvPr/>
        </p:nvSpPr>
        <p:spPr bwMode="auto">
          <a:xfrm>
            <a:off x="5410200" y="4979988"/>
            <a:ext cx="1371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/>
              <a:t>Vocal ligaments (covered by vocal folds in life)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578600" y="5186363"/>
            <a:ext cx="887413" cy="12223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179763" y="6086475"/>
            <a:ext cx="614362" cy="1508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1" name="TextBox 69"/>
          <p:cNvSpPr txBox="1">
            <a:spLocks noChangeArrowheads="1"/>
          </p:cNvSpPr>
          <p:nvPr/>
        </p:nvSpPr>
        <p:spPr bwMode="auto">
          <a:xfrm>
            <a:off x="2133600" y="5943600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/>
              <a:t>Arytenoid cartilages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828800" y="5949950"/>
            <a:ext cx="420688" cy="2984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957638" y="5119688"/>
            <a:ext cx="1604962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171950" y="5240338"/>
            <a:ext cx="877888" cy="412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 rot="16200000">
            <a:off x="3825875" y="5745163"/>
            <a:ext cx="457200" cy="22860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10800000">
            <a:off x="4122738" y="6057900"/>
            <a:ext cx="906462" cy="114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7" name="TextBox 82"/>
          <p:cNvSpPr txBox="1">
            <a:spLocks noChangeArrowheads="1"/>
          </p:cNvSpPr>
          <p:nvPr/>
        </p:nvSpPr>
        <p:spPr bwMode="auto">
          <a:xfrm>
            <a:off x="4648200" y="6046788"/>
            <a:ext cx="13716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/>
              <a:t>Glottis</a:t>
            </a:r>
          </a:p>
        </p:txBody>
      </p:sp>
      <p:sp>
        <p:nvSpPr>
          <p:cNvPr id="27668" name="TextBox 50"/>
          <p:cNvSpPr txBox="1">
            <a:spLocks noChangeArrowheads="1"/>
          </p:cNvSpPr>
          <p:nvPr/>
        </p:nvSpPr>
        <p:spPr bwMode="auto">
          <a:xfrm rot="-1466181">
            <a:off x="3373438" y="4691063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Thyroid</a:t>
            </a:r>
          </a:p>
        </p:txBody>
      </p:sp>
      <p:sp>
        <p:nvSpPr>
          <p:cNvPr id="27669" name="TextBox 50"/>
          <p:cNvSpPr txBox="1">
            <a:spLocks noChangeArrowheads="1"/>
          </p:cNvSpPr>
          <p:nvPr/>
        </p:nvSpPr>
        <p:spPr bwMode="auto">
          <a:xfrm rot="1347192">
            <a:off x="3956050" y="4870450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cartilage</a:t>
            </a:r>
          </a:p>
        </p:txBody>
      </p:sp>
      <p:sp>
        <p:nvSpPr>
          <p:cNvPr id="27670" name="TextBox 46"/>
          <p:cNvSpPr txBox="1">
            <a:spLocks noChangeArrowheads="1"/>
          </p:cNvSpPr>
          <p:nvPr/>
        </p:nvSpPr>
        <p:spPr bwMode="auto">
          <a:xfrm>
            <a:off x="3505200" y="6324600"/>
            <a:ext cx="1219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i="1">
                <a:sym typeface="Wingdings" pitchFamily="-110" charset="2"/>
              </a:rPr>
              <a:t>Superior view</a:t>
            </a:r>
            <a:endParaRPr lang="en-US" sz="1200" i="1"/>
          </a:p>
        </p:txBody>
      </p:sp>
      <p:cxnSp>
        <p:nvCxnSpPr>
          <p:cNvPr id="35" name="Straight Connector 34"/>
          <p:cNvCxnSpPr/>
          <p:nvPr/>
        </p:nvCxnSpPr>
        <p:spPr>
          <a:xfrm>
            <a:off x="1295400" y="5943600"/>
            <a:ext cx="969963" cy="3206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72" name="Slide Number Placeholder 10"/>
          <p:cNvSpPr>
            <a:spLocks noGrp="1"/>
          </p:cNvSpPr>
          <p:nvPr>
            <p:ph type="sldNum" sz="quarter" idx="12"/>
          </p:nvPr>
        </p:nvSpPr>
        <p:spPr bwMode="auto">
          <a:xfrm>
            <a:off x="381000" y="62484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fld id="{7ED5DC28-A670-491C-9AA7-D8826A9C1743}" type="slidenum">
              <a:rPr lang="en-US" smtClean="0">
                <a:solidFill>
                  <a:srgbClr val="3F3F3F"/>
                </a:solidFill>
              </a:rPr>
              <a:pPr algn="l" eaLnBrk="1" hangingPunct="1"/>
              <a:t>22</a:t>
            </a:fld>
            <a:endParaRPr lang="en-US">
              <a:solidFill>
                <a:srgbClr val="3F3F3F"/>
              </a:solidFill>
            </a:endParaRPr>
          </a:p>
        </p:txBody>
      </p:sp>
      <p:sp>
        <p:nvSpPr>
          <p:cNvPr id="27673" name="TextBox 36"/>
          <p:cNvSpPr txBox="1">
            <a:spLocks noChangeArrowheads="1"/>
          </p:cNvSpPr>
          <p:nvPr/>
        </p:nvSpPr>
        <p:spPr bwMode="auto">
          <a:xfrm>
            <a:off x="228600" y="801688"/>
            <a:ext cx="57150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200" b="1"/>
              <a:t>  Vocal folds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200"/>
              <a:t>  Mucosal lining covering vocal ligaments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200"/>
              <a:t>  Positioned by </a:t>
            </a:r>
            <a:r>
              <a:rPr lang="en-US" sz="2200" b="1"/>
              <a:t>arytenoid cartilages</a:t>
            </a:r>
          </a:p>
          <a:p>
            <a:pPr lvl="1" eaLnBrk="1" hangingPunct="1">
              <a:buFont typeface="Arial" charset="0"/>
              <a:buChar char="•"/>
            </a:pPr>
            <a:endParaRPr lang="en-US" sz="2200" b="1"/>
          </a:p>
          <a:p>
            <a:pPr eaLnBrk="1" hangingPunct="1">
              <a:buFont typeface="Arial" charset="0"/>
              <a:buChar char="•"/>
            </a:pPr>
            <a:r>
              <a:rPr lang="en-US" sz="2200" b="1"/>
              <a:t>  Glottis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200"/>
              <a:t>  Small hole through which air is expelled</a:t>
            </a:r>
          </a:p>
          <a:p>
            <a:pPr lvl="1" eaLnBrk="1" hangingPunct="1">
              <a:buFont typeface="Arial" charset="0"/>
              <a:buChar char="•"/>
            </a:pPr>
            <a:endParaRPr lang="en-US" sz="2200"/>
          </a:p>
          <a:p>
            <a:pPr eaLnBrk="1" hangingPunct="1">
              <a:buFont typeface="Arial" charset="0"/>
              <a:buChar char="•"/>
            </a:pPr>
            <a:r>
              <a:rPr lang="en-US" sz="2200"/>
              <a:t>  Sound produced by vibration of vocal folds</a:t>
            </a:r>
          </a:p>
        </p:txBody>
      </p:sp>
      <p:pic>
        <p:nvPicPr>
          <p:cNvPr id="27674" name="Picture 3" descr="C:\Documents and Settings\johnsonc\Desktop\A-4559-1-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85800"/>
            <a:ext cx="1812925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5" name="TextBox 64"/>
          <p:cNvSpPr txBox="1">
            <a:spLocks noChangeArrowheads="1"/>
          </p:cNvSpPr>
          <p:nvPr/>
        </p:nvSpPr>
        <p:spPr bwMode="auto">
          <a:xfrm rot="-421148">
            <a:off x="6640513" y="2520950"/>
            <a:ext cx="137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/>
              <a:t>Vocal fold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3E1D-53B6-4B01-995A-E13488781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454152"/>
          </a:xfrm>
        </p:spPr>
        <p:txBody>
          <a:bodyPr/>
          <a:lstStyle/>
          <a:p>
            <a:r>
              <a:rPr lang="en-US" sz="3200" dirty="0"/>
              <a:t>How about a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812E4-DA22-4BFA-A6A4-7C1E1409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D811DD-1591-4DE8-A1ED-6542A194985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8" name="vocal cords spliced videos - anatomy lab">
            <a:hlinkClick r:id="" action="ppaction://media"/>
            <a:extLst>
              <a:ext uri="{FF2B5EF4-FFF2-40B4-BE49-F238E27FC236}">
                <a16:creationId xmlns:a16="http://schemas.microsoft.com/office/drawing/2014/main" id="{494D6346-082A-474B-9843-F54EDA1AD53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838201"/>
            <a:ext cx="8382000" cy="55626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58E427-7257-463E-8FF4-957522FA1F1E}"/>
              </a:ext>
            </a:extLst>
          </p:cNvPr>
          <p:cNvSpPr txBox="1"/>
          <p:nvPr/>
        </p:nvSpPr>
        <p:spPr>
          <a:xfrm>
            <a:off x="7118350" y="6520060"/>
            <a:ext cx="2171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Sources: </a:t>
            </a:r>
            <a:r>
              <a:rPr lang="en-US" sz="1400" dirty="0">
                <a:hlinkClick r:id="rId5"/>
              </a:rPr>
              <a:t>1</a:t>
            </a:r>
            <a:r>
              <a:rPr lang="en-US" sz="1400" dirty="0"/>
              <a:t>, </a:t>
            </a:r>
            <a:r>
              <a:rPr lang="en-US" sz="1400" dirty="0">
                <a:hlinkClick r:id="rId6"/>
              </a:rPr>
              <a:t>2</a:t>
            </a:r>
            <a:r>
              <a:rPr lang="en-US" sz="1400" dirty="0"/>
              <a:t>, </a:t>
            </a:r>
            <a:r>
              <a:rPr lang="en-US" sz="1400" dirty="0">
                <a:hlinkClick r:id="rId7"/>
              </a:rPr>
              <a:t>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650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090613"/>
            <a:ext cx="5372100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1"/>
          <p:cNvSpPr txBox="1">
            <a:spLocks/>
          </p:cNvSpPr>
          <p:nvPr/>
        </p:nvSpPr>
        <p:spPr bwMode="auto">
          <a:xfrm>
            <a:off x="0" y="76200"/>
            <a:ext cx="7010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558ED5"/>
                </a:solidFill>
              </a:rPr>
              <a:t>The Bronchial Tree</a:t>
            </a:r>
          </a:p>
        </p:txBody>
      </p:sp>
      <p:sp>
        <p:nvSpPr>
          <p:cNvPr id="28676" name="TextBox 12"/>
          <p:cNvSpPr txBox="1">
            <a:spLocks noChangeArrowheads="1"/>
          </p:cNvSpPr>
          <p:nvPr/>
        </p:nvSpPr>
        <p:spPr bwMode="auto">
          <a:xfrm>
            <a:off x="228600" y="1676400"/>
            <a:ext cx="33528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200" b="1"/>
              <a:t>  Primary Bronchus</a:t>
            </a:r>
            <a:endParaRPr lang="en-US" sz="2200"/>
          </a:p>
          <a:p>
            <a:pPr lvl="1" eaLnBrk="1" hangingPunct="1">
              <a:buFont typeface="Arial" charset="0"/>
              <a:buChar char="•"/>
            </a:pPr>
            <a:endParaRPr lang="en-US" sz="2200"/>
          </a:p>
          <a:p>
            <a:pPr eaLnBrk="1" hangingPunct="1">
              <a:buFont typeface="Arial" charset="0"/>
              <a:buChar char="•"/>
            </a:pPr>
            <a:r>
              <a:rPr lang="en-US" sz="2200" b="1"/>
              <a:t>  Secondary Bronchus</a:t>
            </a:r>
            <a:endParaRPr lang="en-US" sz="2200"/>
          </a:p>
          <a:p>
            <a:pPr lvl="1" eaLnBrk="1" hangingPunct="1">
              <a:buFont typeface="Arial" charset="0"/>
              <a:buChar char="•"/>
            </a:pPr>
            <a:endParaRPr lang="en-US" sz="2200"/>
          </a:p>
          <a:p>
            <a:pPr eaLnBrk="1" hangingPunct="1">
              <a:buFont typeface="Arial" charset="0"/>
              <a:buChar char="•"/>
            </a:pPr>
            <a:r>
              <a:rPr lang="en-US" sz="2200" b="1"/>
              <a:t>  Tertiary Bronchus</a:t>
            </a:r>
          </a:p>
        </p:txBody>
      </p:sp>
      <p:sp>
        <p:nvSpPr>
          <p:cNvPr id="14" name="Frame 13"/>
          <p:cNvSpPr>
            <a:spLocks noChangeArrowheads="1"/>
          </p:cNvSpPr>
          <p:nvPr/>
        </p:nvSpPr>
        <p:spPr bwMode="auto">
          <a:xfrm>
            <a:off x="5410200" y="2133600"/>
            <a:ext cx="990600" cy="533400"/>
          </a:xfrm>
          <a:custGeom>
            <a:avLst/>
            <a:gdLst>
              <a:gd name="T0" fmla="*/ 495300 w 990600"/>
              <a:gd name="T1" fmla="*/ 0 h 533400"/>
              <a:gd name="T2" fmla="*/ 0 w 990600"/>
              <a:gd name="T3" fmla="*/ 266700 h 533400"/>
              <a:gd name="T4" fmla="*/ 495300 w 990600"/>
              <a:gd name="T5" fmla="*/ 533400 h 533400"/>
              <a:gd name="T6" fmla="*/ 990600 w 990600"/>
              <a:gd name="T7" fmla="*/ 266700 h 533400"/>
              <a:gd name="T8" fmla="*/ 3 60000 65536"/>
              <a:gd name="T9" fmla="*/ 2 60000 65536"/>
              <a:gd name="T10" fmla="*/ 1 60000 65536"/>
              <a:gd name="T11" fmla="*/ 0 60000 65536"/>
              <a:gd name="T12" fmla="*/ 66675 w 990600"/>
              <a:gd name="T13" fmla="*/ 66675 h 533400"/>
              <a:gd name="T14" fmla="*/ 923925 w 990600"/>
              <a:gd name="T15" fmla="*/ 466725 h 533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90600" h="533400">
                <a:moveTo>
                  <a:pt x="0" y="0"/>
                </a:moveTo>
                <a:lnTo>
                  <a:pt x="990600" y="0"/>
                </a:lnTo>
                <a:lnTo>
                  <a:pt x="990600" y="533400"/>
                </a:lnTo>
                <a:lnTo>
                  <a:pt x="0" y="533400"/>
                </a:lnTo>
                <a:close/>
                <a:moveTo>
                  <a:pt x="66675" y="66675"/>
                </a:moveTo>
                <a:lnTo>
                  <a:pt x="66675" y="466725"/>
                </a:lnTo>
                <a:lnTo>
                  <a:pt x="923925" y="466725"/>
                </a:lnTo>
                <a:lnTo>
                  <a:pt x="923925" y="66675"/>
                </a:lnTo>
                <a:close/>
              </a:path>
            </a:pathLst>
          </a:custGeom>
          <a:gradFill rotWithShape="1">
            <a:gsLst>
              <a:gs pos="0">
                <a:srgbClr val="3A7ECF"/>
              </a:gs>
              <a:gs pos="45000">
                <a:srgbClr val="306BB1"/>
              </a:gs>
              <a:gs pos="100000">
                <a:srgbClr val="275A96"/>
              </a:gs>
            </a:gsLst>
            <a:lin ang="5400000"/>
          </a:gradFill>
          <a:ln w="6350" cap="rnd">
            <a:solidFill>
              <a:srgbClr val="4A7EBB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ame 15"/>
          <p:cNvSpPr>
            <a:spLocks noChangeArrowheads="1"/>
          </p:cNvSpPr>
          <p:nvPr/>
        </p:nvSpPr>
        <p:spPr bwMode="auto">
          <a:xfrm>
            <a:off x="6096000" y="3352800"/>
            <a:ext cx="990600" cy="533400"/>
          </a:xfrm>
          <a:custGeom>
            <a:avLst/>
            <a:gdLst>
              <a:gd name="T0" fmla="*/ 495300 w 990600"/>
              <a:gd name="T1" fmla="*/ 0 h 533400"/>
              <a:gd name="T2" fmla="*/ 0 w 990600"/>
              <a:gd name="T3" fmla="*/ 266700 h 533400"/>
              <a:gd name="T4" fmla="*/ 495300 w 990600"/>
              <a:gd name="T5" fmla="*/ 533400 h 533400"/>
              <a:gd name="T6" fmla="*/ 990600 w 990600"/>
              <a:gd name="T7" fmla="*/ 266700 h 533400"/>
              <a:gd name="T8" fmla="*/ 3 60000 65536"/>
              <a:gd name="T9" fmla="*/ 2 60000 65536"/>
              <a:gd name="T10" fmla="*/ 1 60000 65536"/>
              <a:gd name="T11" fmla="*/ 0 60000 65536"/>
              <a:gd name="T12" fmla="*/ 66675 w 990600"/>
              <a:gd name="T13" fmla="*/ 66675 h 533400"/>
              <a:gd name="T14" fmla="*/ 923925 w 990600"/>
              <a:gd name="T15" fmla="*/ 466725 h 533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90600" h="533400">
                <a:moveTo>
                  <a:pt x="0" y="0"/>
                </a:moveTo>
                <a:lnTo>
                  <a:pt x="990600" y="0"/>
                </a:lnTo>
                <a:lnTo>
                  <a:pt x="990600" y="533400"/>
                </a:lnTo>
                <a:lnTo>
                  <a:pt x="0" y="533400"/>
                </a:lnTo>
                <a:close/>
                <a:moveTo>
                  <a:pt x="66675" y="66675"/>
                </a:moveTo>
                <a:lnTo>
                  <a:pt x="66675" y="466725"/>
                </a:lnTo>
                <a:lnTo>
                  <a:pt x="923925" y="466725"/>
                </a:lnTo>
                <a:lnTo>
                  <a:pt x="923925" y="66675"/>
                </a:lnTo>
                <a:close/>
              </a:path>
            </a:pathLst>
          </a:custGeom>
          <a:gradFill rotWithShape="1">
            <a:gsLst>
              <a:gs pos="0">
                <a:srgbClr val="3A7ECF"/>
              </a:gs>
              <a:gs pos="45000">
                <a:srgbClr val="306BB1"/>
              </a:gs>
              <a:gs pos="100000">
                <a:srgbClr val="275A96"/>
              </a:gs>
            </a:gsLst>
            <a:lin ang="5400000"/>
          </a:gradFill>
          <a:ln w="6350" cap="rnd">
            <a:solidFill>
              <a:srgbClr val="4A7EBB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ame 16"/>
          <p:cNvSpPr>
            <a:spLocks noChangeArrowheads="1"/>
          </p:cNvSpPr>
          <p:nvPr/>
        </p:nvSpPr>
        <p:spPr bwMode="auto">
          <a:xfrm>
            <a:off x="6477000" y="3810000"/>
            <a:ext cx="990600" cy="533400"/>
          </a:xfrm>
          <a:custGeom>
            <a:avLst/>
            <a:gdLst>
              <a:gd name="T0" fmla="*/ 495300 w 990600"/>
              <a:gd name="T1" fmla="*/ 0 h 533400"/>
              <a:gd name="T2" fmla="*/ 0 w 990600"/>
              <a:gd name="T3" fmla="*/ 266700 h 533400"/>
              <a:gd name="T4" fmla="*/ 495300 w 990600"/>
              <a:gd name="T5" fmla="*/ 533400 h 533400"/>
              <a:gd name="T6" fmla="*/ 990600 w 990600"/>
              <a:gd name="T7" fmla="*/ 266700 h 533400"/>
              <a:gd name="T8" fmla="*/ 3 60000 65536"/>
              <a:gd name="T9" fmla="*/ 2 60000 65536"/>
              <a:gd name="T10" fmla="*/ 1 60000 65536"/>
              <a:gd name="T11" fmla="*/ 0 60000 65536"/>
              <a:gd name="T12" fmla="*/ 66675 w 990600"/>
              <a:gd name="T13" fmla="*/ 66675 h 533400"/>
              <a:gd name="T14" fmla="*/ 923925 w 990600"/>
              <a:gd name="T15" fmla="*/ 466725 h 533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90600" h="533400">
                <a:moveTo>
                  <a:pt x="0" y="0"/>
                </a:moveTo>
                <a:lnTo>
                  <a:pt x="990600" y="0"/>
                </a:lnTo>
                <a:lnTo>
                  <a:pt x="990600" y="533400"/>
                </a:lnTo>
                <a:lnTo>
                  <a:pt x="0" y="533400"/>
                </a:lnTo>
                <a:close/>
                <a:moveTo>
                  <a:pt x="66675" y="66675"/>
                </a:moveTo>
                <a:lnTo>
                  <a:pt x="66675" y="466725"/>
                </a:lnTo>
                <a:lnTo>
                  <a:pt x="923925" y="466725"/>
                </a:lnTo>
                <a:lnTo>
                  <a:pt x="923925" y="66675"/>
                </a:lnTo>
                <a:close/>
              </a:path>
            </a:pathLst>
          </a:custGeom>
          <a:gradFill rotWithShape="1">
            <a:gsLst>
              <a:gs pos="0">
                <a:srgbClr val="3A7ECF"/>
              </a:gs>
              <a:gs pos="45000">
                <a:srgbClr val="306BB1"/>
              </a:gs>
              <a:gs pos="100000">
                <a:srgbClr val="275A96"/>
              </a:gs>
            </a:gsLst>
            <a:lin ang="5400000"/>
          </a:gradFill>
          <a:ln w="6350" cap="rnd">
            <a:solidFill>
              <a:srgbClr val="4A7EBB"/>
            </a:solidFill>
            <a:miter lim="800000"/>
            <a:headEnd/>
            <a:tailEnd/>
          </a:ln>
          <a:effectLst>
            <a:outerShdw dist="254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 txBox="1">
            <a:spLocks/>
          </p:cNvSpPr>
          <p:nvPr/>
        </p:nvSpPr>
        <p:spPr bwMode="auto">
          <a:xfrm>
            <a:off x="0" y="76200"/>
            <a:ext cx="7010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558ED5"/>
                </a:solidFill>
              </a:rPr>
              <a:t>Pleural Membranes</a:t>
            </a:r>
          </a:p>
        </p:txBody>
      </p:sp>
      <p:sp>
        <p:nvSpPr>
          <p:cNvPr id="29699" name="TextBox 12"/>
          <p:cNvSpPr txBox="1">
            <a:spLocks noChangeArrowheads="1"/>
          </p:cNvSpPr>
          <p:nvPr/>
        </p:nvSpPr>
        <p:spPr bwMode="auto">
          <a:xfrm>
            <a:off x="304800" y="1676400"/>
            <a:ext cx="33528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200" b="1"/>
              <a:t>  Visceral Pleura</a:t>
            </a:r>
            <a:endParaRPr lang="en-US" sz="2200"/>
          </a:p>
          <a:p>
            <a:pPr lvl="1" eaLnBrk="1" hangingPunct="1">
              <a:buFont typeface="Arial" charset="0"/>
              <a:buChar char="•"/>
            </a:pPr>
            <a:endParaRPr lang="en-US" sz="2200"/>
          </a:p>
          <a:p>
            <a:pPr eaLnBrk="1" hangingPunct="1">
              <a:buFont typeface="Arial" charset="0"/>
              <a:buChar char="•"/>
            </a:pPr>
            <a:r>
              <a:rPr lang="en-US" sz="2200" b="1"/>
              <a:t>  Pleural Cavity</a:t>
            </a:r>
            <a:endParaRPr lang="en-US" sz="2200"/>
          </a:p>
          <a:p>
            <a:pPr lvl="1" eaLnBrk="1" hangingPunct="1">
              <a:buFont typeface="Arial" charset="0"/>
              <a:buChar char="•"/>
            </a:pPr>
            <a:endParaRPr lang="en-US" sz="2200"/>
          </a:p>
          <a:p>
            <a:pPr eaLnBrk="1" hangingPunct="1">
              <a:buFont typeface="Arial" charset="0"/>
              <a:buChar char="•"/>
            </a:pPr>
            <a:r>
              <a:rPr lang="en-US" sz="2200" b="1"/>
              <a:t>  Parietal Pleura</a:t>
            </a:r>
          </a:p>
        </p:txBody>
      </p:sp>
      <p:pic>
        <p:nvPicPr>
          <p:cNvPr id="2970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"/>
          <a:stretch>
            <a:fillRect/>
          </a:stretch>
        </p:blipFill>
        <p:spPr bwMode="auto">
          <a:xfrm>
            <a:off x="3352800" y="762000"/>
            <a:ext cx="5791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AEFEF0-9CBA-40EB-9509-E15A1792A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03CA51-4B66-41A2-BF45-275220F7DC7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14C5F1-CA97-42BC-B745-8EF4919A817C}"/>
              </a:ext>
            </a:extLst>
          </p:cNvPr>
          <p:cNvSpPr txBox="1"/>
          <p:nvPr/>
        </p:nvSpPr>
        <p:spPr>
          <a:xfrm>
            <a:off x="609600" y="228600"/>
            <a:ext cx="759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Things you can’t see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3C532-970A-45C2-9D7F-6E7A0B2730C9}"/>
              </a:ext>
            </a:extLst>
          </p:cNvPr>
          <p:cNvSpPr txBox="1"/>
          <p:nvPr/>
        </p:nvSpPr>
        <p:spPr>
          <a:xfrm>
            <a:off x="609600" y="1219200"/>
            <a:ext cx="8077200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/>
              <a:t>Endocardium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/>
              <a:t>Epicardium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/>
              <a:t>Parietal pleura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/>
              <a:t>Visceral pleura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b="1" dirty="0"/>
              <a:t>Pleural cavity </a:t>
            </a:r>
            <a:endParaRPr lang="en-US" b="1" dirty="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811B5B6-9A67-4982-8EB7-8032F35046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"/>
          <a:stretch>
            <a:fillRect/>
          </a:stretch>
        </p:blipFill>
        <p:spPr bwMode="auto">
          <a:xfrm>
            <a:off x="1295400" y="3212491"/>
            <a:ext cx="3886200" cy="352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534F332-2EDA-4381-B8AE-C539EB8B5A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85" y="520987"/>
            <a:ext cx="4209143" cy="335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788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686800" cy="1143000"/>
          </a:xfrm>
          <a:ln>
            <a:miter lim="800000"/>
            <a:headEnd/>
            <a:tailEnd/>
          </a:ln>
        </p:spPr>
        <p:txBody>
          <a:bodyPr rtlCol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accent1">
                    <a:satMod val="150000"/>
                  </a:schemeClr>
                </a:solidFill>
                <a:ea typeface="+mj-ea"/>
              </a:rPr>
              <a:t>Asymmetry</a:t>
            </a:r>
            <a:br>
              <a:rPr lang="en-US" sz="3600" dirty="0">
                <a:solidFill>
                  <a:schemeClr val="accent1">
                    <a:satMod val="150000"/>
                  </a:schemeClr>
                </a:solidFill>
                <a:ea typeface="+mj-ea"/>
              </a:rPr>
            </a:br>
            <a:endParaRPr lang="en-US" sz="3600" dirty="0">
              <a:solidFill>
                <a:schemeClr val="tx1"/>
              </a:solidFill>
              <a:ea typeface="+mj-ea"/>
            </a:endParaRPr>
          </a:p>
        </p:txBody>
      </p:sp>
      <p:pic>
        <p:nvPicPr>
          <p:cNvPr id="1026" name="Picture 2" descr="http://stockfresh.com/files/a/ancroft/m/43/137920_stock-photo-human-body-with-heart-for-medical-stu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4800"/>
            <a:ext cx="29146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radonline.org/images/aorta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3"/>
          <a:stretch/>
        </p:blipFill>
        <p:spPr bwMode="auto">
          <a:xfrm>
            <a:off x="5638800" y="4165601"/>
            <a:ext cx="2676525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381000" y="990600"/>
            <a:ext cx="4648200" cy="4625975"/>
          </a:xfrm>
        </p:spPr>
        <p:txBody>
          <a:bodyPr/>
          <a:lstStyle/>
          <a:p>
            <a:pPr marL="514350" indent="-514350" eaLnBrk="1" hangingPunct="1">
              <a:spcAft>
                <a:spcPts val="1200"/>
              </a:spcAft>
              <a:buFont typeface="Wingdings 2" pitchFamily="-110" charset="2"/>
              <a:buNone/>
            </a:pPr>
            <a:r>
              <a:rPr lang="en-US" sz="2400" b="1" dirty="0">
                <a:latin typeface="Arial" charset="0"/>
                <a:ea typeface="ＭＳ Ｐゴシック" pitchFamily="-110" charset="-128"/>
                <a:cs typeface="Arial" charset="0"/>
              </a:rPr>
              <a:t>Heart leans LEFT</a:t>
            </a:r>
          </a:p>
          <a:p>
            <a:pPr marL="514350" indent="-514350" eaLnBrk="1" hangingPunct="1">
              <a:spcAft>
                <a:spcPts val="1200"/>
              </a:spcAft>
              <a:buFont typeface="Wingdings 2" pitchFamily="-110" charset="2"/>
              <a:buNone/>
            </a:pPr>
            <a:r>
              <a:rPr lang="en-US" sz="2400" b="1" dirty="0">
                <a:latin typeface="Arial" charset="0"/>
                <a:ea typeface="ＭＳ Ｐゴシック" pitchFamily="-110" charset="-128"/>
                <a:cs typeface="Arial" charset="0"/>
              </a:rPr>
              <a:t>-&gt; LEFT lung has 2 lobes</a:t>
            </a:r>
          </a:p>
          <a:p>
            <a:pPr marL="514350" indent="-514350" eaLnBrk="1" hangingPunct="1">
              <a:spcAft>
                <a:spcPts val="1200"/>
              </a:spcAft>
              <a:buFont typeface="Wingdings 2" pitchFamily="-110" charset="2"/>
              <a:buNone/>
            </a:pPr>
            <a:endParaRPr lang="en-US" sz="2400" b="1" dirty="0">
              <a:latin typeface="Arial" charset="0"/>
              <a:ea typeface="ＭＳ Ｐゴシック" pitchFamily="-110" charset="-128"/>
              <a:cs typeface="Arial" charset="0"/>
            </a:endParaRPr>
          </a:p>
          <a:p>
            <a:pPr marL="514350" indent="-514350" eaLnBrk="1" hangingPunct="1">
              <a:spcAft>
                <a:spcPts val="1200"/>
              </a:spcAft>
              <a:buFont typeface="Wingdings 2" pitchFamily="-110" charset="2"/>
              <a:buNone/>
            </a:pPr>
            <a:r>
              <a:rPr lang="en-US" sz="2400" b="1" dirty="0">
                <a:latin typeface="Arial" charset="0"/>
                <a:ea typeface="ＭＳ Ｐゴシック" pitchFamily="-110" charset="-128"/>
                <a:cs typeface="Arial" charset="0"/>
              </a:rPr>
              <a:t>Aorta turns LEFT</a:t>
            </a:r>
          </a:p>
          <a:p>
            <a:pPr marL="514350" indent="-514350" eaLnBrk="1" hangingPunct="1">
              <a:spcAft>
                <a:spcPts val="1200"/>
              </a:spcAft>
              <a:buFont typeface="Wingdings 2" pitchFamily="-110" charset="2"/>
              <a:buNone/>
            </a:pPr>
            <a:r>
              <a:rPr lang="en-US" sz="2400" b="1" dirty="0">
                <a:latin typeface="Arial" charset="0"/>
                <a:ea typeface="ＭＳ Ｐゴシック" pitchFamily="-110" charset="-128"/>
                <a:cs typeface="Arial" charset="0"/>
              </a:rPr>
              <a:t>-&gt; RIGHT brachiocephalic artery ‘makes up’ for asymmetry</a:t>
            </a:r>
            <a:endParaRPr lang="en-US" sz="2400" dirty="0">
              <a:latin typeface="Times New Roman" pitchFamily="-110" charset="0"/>
              <a:ea typeface="ＭＳ Ｐゴシック" pitchFamily="-110" charset="-128"/>
              <a:cs typeface="Times New Roman" pitchFamily="-110" charset="0"/>
            </a:endParaRPr>
          </a:p>
          <a:p>
            <a:pPr marL="514350" indent="-514350" eaLnBrk="1" hangingPunct="1">
              <a:buFont typeface="Wingdings" pitchFamily="-110" charset="2"/>
              <a:buChar char="þ"/>
            </a:pPr>
            <a:endParaRPr lang="en-US" sz="2400" dirty="0">
              <a:latin typeface="Arial" charset="0"/>
              <a:ea typeface="ＭＳ Ｐゴシック" pitchFamily="-110" charset="-128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8" b="47587"/>
          <a:stretch/>
        </p:blipFill>
        <p:spPr bwMode="auto">
          <a:xfrm>
            <a:off x="457200" y="4603751"/>
            <a:ext cx="4596711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477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Hints and Mnemonics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71600"/>
            <a:ext cx="7391400" cy="5105400"/>
          </a:xfrm>
        </p:spPr>
        <p:txBody>
          <a:bodyPr/>
          <a:lstStyle/>
          <a:p>
            <a:r>
              <a:rPr lang="en-US" dirty="0"/>
              <a:t>Tricuspid vs. Bicuspid:</a:t>
            </a:r>
          </a:p>
          <a:p>
            <a:pPr lvl="1"/>
            <a:r>
              <a:rPr lang="en-US" dirty="0"/>
              <a:t>LAB RAT</a:t>
            </a:r>
          </a:p>
          <a:p>
            <a:pPr lvl="2"/>
            <a:r>
              <a:rPr lang="en-US" dirty="0"/>
              <a:t>LEFT – Bicuspid  </a:t>
            </a:r>
          </a:p>
          <a:p>
            <a:pPr lvl="2"/>
            <a:r>
              <a:rPr lang="en-US" dirty="0"/>
              <a:t>RIGHT = Tricuspid</a:t>
            </a:r>
          </a:p>
          <a:p>
            <a:pPr lvl="1"/>
            <a:r>
              <a:rPr lang="en-US" dirty="0"/>
              <a:t>TRY before you BUY</a:t>
            </a:r>
          </a:p>
          <a:p>
            <a:pPr lvl="2"/>
            <a:r>
              <a:rPr lang="en-US" dirty="0"/>
              <a:t>Order of blood flow</a:t>
            </a:r>
          </a:p>
          <a:p>
            <a:pPr lvl="2"/>
            <a:endParaRPr lang="en-US" sz="1600" dirty="0"/>
          </a:p>
          <a:p>
            <a:r>
              <a:rPr lang="en-US" dirty="0"/>
              <a:t>LEFT Ventricle myocardium </a:t>
            </a:r>
            <a:br>
              <a:rPr lang="en-US" dirty="0"/>
            </a:br>
            <a:r>
              <a:rPr lang="en-US" dirty="0"/>
              <a:t>= BIGGER</a:t>
            </a:r>
          </a:p>
          <a:p>
            <a:pPr lvl="1"/>
            <a:r>
              <a:rPr lang="en-US" dirty="0"/>
              <a:t>Why??</a:t>
            </a:r>
          </a:p>
          <a:p>
            <a:r>
              <a:rPr lang="en-US" b="1" u="sng" dirty="0"/>
              <a:t>A</a:t>
            </a:r>
            <a:r>
              <a:rPr lang="en-US" dirty="0"/>
              <a:t>RTERIES -&gt; </a:t>
            </a:r>
            <a:r>
              <a:rPr lang="en-US" b="1" u="sng" dirty="0"/>
              <a:t>A</a:t>
            </a:r>
            <a:r>
              <a:rPr lang="en-US" dirty="0"/>
              <a:t>WAY FROM HEART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20089-ADA6-4550-8243-2AF68212AF8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5" descr="C:\Users\Johnson\Desktop\heart\A-1575-2-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r="21159" b="25957"/>
          <a:stretch>
            <a:fillRect/>
          </a:stretch>
        </p:blipFill>
        <p:spPr bwMode="auto">
          <a:xfrm>
            <a:off x="5791200" y="1143000"/>
            <a:ext cx="3117019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62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cs typeface="Gill Sans Light"/>
              </a:rPr>
              <a:t>Helpful Hints and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24000"/>
            <a:ext cx="6096000" cy="4855464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50000"/>
                  <a:lumOff val="50000"/>
                </a:schemeClr>
              </a:buClr>
              <a:buFont typeface="Wingdings 2" charset="2"/>
              <a:buChar char=""/>
            </a:pPr>
            <a:r>
              <a:rPr lang="en-US" sz="3200" dirty="0">
                <a:cs typeface="Gill Sans Light"/>
              </a:rPr>
              <a:t>Colors on heart figures and models don’t always line up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 2" charset="2"/>
              <a:buChar char=""/>
            </a:pPr>
            <a:r>
              <a:rPr lang="en-US" sz="3200" dirty="0">
                <a:cs typeface="Gill Sans Light"/>
              </a:rPr>
              <a:t>On figures: 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 2" charset="2"/>
              <a:buChar char=""/>
            </a:pPr>
            <a:r>
              <a:rPr lang="en-US" sz="2800" dirty="0">
                <a:solidFill>
                  <a:srgbClr val="FF0000"/>
                </a:solidFill>
                <a:cs typeface="Gill Sans Light"/>
              </a:rPr>
              <a:t>Red </a:t>
            </a:r>
            <a:r>
              <a:rPr lang="en-US" sz="2800" dirty="0">
                <a:cs typeface="Gill Sans Light"/>
              </a:rPr>
              <a:t>= artery (away from heart) 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 2" charset="2"/>
              <a:buChar char=""/>
            </a:pP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cs typeface="Gill Sans Light"/>
              </a:rPr>
              <a:t>Blue </a:t>
            </a:r>
            <a:r>
              <a:rPr lang="en-US" sz="2800" dirty="0">
                <a:cs typeface="Gill Sans Light"/>
              </a:rPr>
              <a:t>= vein (to heart)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 2" charset="2"/>
              <a:buChar char=""/>
            </a:pPr>
            <a:r>
              <a:rPr lang="en-US" sz="3200" dirty="0">
                <a:cs typeface="Gill Sans Light"/>
              </a:rPr>
              <a:t>On models: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 2" charset="2"/>
              <a:buChar char=""/>
            </a:pPr>
            <a:r>
              <a:rPr lang="en-US" sz="2800" dirty="0">
                <a:solidFill>
                  <a:srgbClr val="FF0000"/>
                </a:solidFill>
                <a:cs typeface="Gill Sans Light"/>
              </a:rPr>
              <a:t>Red </a:t>
            </a:r>
            <a:r>
              <a:rPr lang="en-US" sz="2800" dirty="0">
                <a:cs typeface="Gill Sans Light"/>
              </a:rPr>
              <a:t>= oxygen-rich 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 2" charset="2"/>
              <a:buChar char=""/>
            </a:pP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cs typeface="Gill Sans Light"/>
              </a:rPr>
              <a:t>Blue </a:t>
            </a:r>
            <a:r>
              <a:rPr lang="en-US" sz="2800" dirty="0">
                <a:cs typeface="Gill Sans Light"/>
              </a:rPr>
              <a:t>= oxygen-poor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D20089-ADA6-4550-8243-2AF68212AF8F}" type="slidenum">
              <a:rPr lang="en-US" smtClean="0">
                <a:latin typeface="Gill Sans Light"/>
                <a:cs typeface="Gill Sans Light"/>
              </a:rPr>
              <a:pPr>
                <a:defRPr/>
              </a:pPr>
              <a:t>5</a:t>
            </a:fld>
            <a:endParaRPr lang="en-US">
              <a:latin typeface="Gill Sans Light"/>
              <a:cs typeface="Gill Sans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830705"/>
            <a:ext cx="2438400" cy="30272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219200"/>
            <a:ext cx="2032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70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Understand</a:t>
            </a:r>
            <a:r>
              <a:rPr lang="en-US" dirty="0"/>
              <a:t> The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7772400" cy="5102352"/>
          </a:xfrm>
        </p:spPr>
        <p:txBody>
          <a:bodyPr/>
          <a:lstStyle/>
          <a:p>
            <a:r>
              <a:rPr lang="en-US" dirty="0" err="1"/>
              <a:t>Brachio</a:t>
            </a:r>
            <a:r>
              <a:rPr lang="en-US" dirty="0"/>
              <a:t>-cephalic</a:t>
            </a:r>
          </a:p>
          <a:p>
            <a:pPr lvl="1"/>
            <a:r>
              <a:rPr lang="en-US" dirty="0"/>
              <a:t>Goes to arm and head</a:t>
            </a:r>
          </a:p>
          <a:p>
            <a:r>
              <a:rPr lang="en-US" dirty="0"/>
              <a:t>Subclavian</a:t>
            </a:r>
          </a:p>
          <a:p>
            <a:pPr lvl="1"/>
            <a:r>
              <a:rPr lang="en-US" dirty="0"/>
              <a:t>Below clavicle</a:t>
            </a:r>
          </a:p>
          <a:p>
            <a:r>
              <a:rPr lang="en-US" dirty="0"/>
              <a:t>-Cardia</a:t>
            </a:r>
          </a:p>
          <a:p>
            <a:pPr lvl="1"/>
            <a:r>
              <a:rPr lang="en-US" dirty="0" err="1"/>
              <a:t>Myo</a:t>
            </a:r>
            <a:r>
              <a:rPr lang="en-US" dirty="0"/>
              <a:t>, Endo, Epi</a:t>
            </a:r>
          </a:p>
          <a:p>
            <a:r>
              <a:rPr lang="en-US" dirty="0"/>
              <a:t>Valves</a:t>
            </a:r>
          </a:p>
          <a:p>
            <a:pPr lvl="1"/>
            <a:r>
              <a:rPr lang="en-US" dirty="0"/>
              <a:t>Atrioventricular – where is it?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20089-ADA6-4550-8243-2AF68212AF8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1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A93C-4928-45E0-BF11-9171DF24F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EC2E3-2DFB-4548-B091-938D55575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7747000" cy="4623816"/>
          </a:xfrm>
        </p:spPr>
        <p:txBody>
          <a:bodyPr/>
          <a:lstStyle/>
          <a:p>
            <a:r>
              <a:rPr lang="en-US" dirty="0"/>
              <a:t>Atrioventricular (b/w Atrium &amp; Ventricle)</a:t>
            </a:r>
          </a:p>
          <a:p>
            <a:pPr lvl="1"/>
            <a:r>
              <a:rPr lang="en-US" dirty="0"/>
              <a:t>Tricuspid</a:t>
            </a:r>
          </a:p>
          <a:p>
            <a:pPr lvl="1"/>
            <a:r>
              <a:rPr lang="en-US" dirty="0"/>
              <a:t>Mitral (bicuspid)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61A1E-2DE7-4764-86FA-05315EE66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D20089-ADA6-4550-8243-2AF68212AF8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31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32"/>
          <p:cNvGrpSpPr>
            <a:grpSpLocks noChangeAspect="1"/>
          </p:cNvGrpSpPr>
          <p:nvPr/>
        </p:nvGrpSpPr>
        <p:grpSpPr bwMode="auto">
          <a:xfrm>
            <a:off x="3200400" y="61913"/>
            <a:ext cx="5715000" cy="6796087"/>
            <a:chOff x="3667752" y="1447799"/>
            <a:chExt cx="4549148" cy="5410200"/>
          </a:xfrm>
        </p:grpSpPr>
        <p:pic>
          <p:nvPicPr>
            <p:cNvPr id="14353" name="Picture 7" descr="C:\Users\Johnson\Desktop\b34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16" r="22581" b="28172"/>
            <a:stretch>
              <a:fillRect/>
            </a:stretch>
          </p:blipFill>
          <p:spPr bwMode="auto">
            <a:xfrm>
              <a:off x="4724400" y="2057400"/>
              <a:ext cx="3492500" cy="411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4" name="TextBox 12"/>
            <p:cNvSpPr txBox="1">
              <a:spLocks noChangeArrowheads="1"/>
            </p:cNvSpPr>
            <p:nvPr/>
          </p:nvSpPr>
          <p:spPr bwMode="auto">
            <a:xfrm rot="-5400000">
              <a:off x="4291012" y="2136968"/>
              <a:ext cx="1647827" cy="269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From upper body</a:t>
              </a:r>
            </a:p>
          </p:txBody>
        </p:sp>
        <p:sp>
          <p:nvSpPr>
            <p:cNvPr id="14355" name="TextBox 14"/>
            <p:cNvSpPr txBox="1">
              <a:spLocks noChangeArrowheads="1"/>
            </p:cNvSpPr>
            <p:nvPr/>
          </p:nvSpPr>
          <p:spPr bwMode="auto">
            <a:xfrm rot="-5400000">
              <a:off x="4572796" y="6072155"/>
              <a:ext cx="1314448" cy="257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500"/>
                <a:t>From lower body</a:t>
              </a:r>
            </a:p>
          </p:txBody>
        </p:sp>
        <p:sp>
          <p:nvSpPr>
            <p:cNvPr id="14356" name="TextBox 27"/>
            <p:cNvSpPr txBox="1">
              <a:spLocks noChangeArrowheads="1"/>
            </p:cNvSpPr>
            <p:nvPr/>
          </p:nvSpPr>
          <p:spPr bwMode="auto">
            <a:xfrm>
              <a:off x="3667752" y="4674409"/>
              <a:ext cx="165124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/>
                <a:t>Right atrium</a:t>
              </a:r>
            </a:p>
          </p:txBody>
        </p:sp>
        <p:sp>
          <p:nvSpPr>
            <p:cNvPr id="14357" name="TextBox 27"/>
            <p:cNvSpPr txBox="1">
              <a:spLocks noChangeArrowheads="1"/>
            </p:cNvSpPr>
            <p:nvPr/>
          </p:nvSpPr>
          <p:spPr bwMode="auto">
            <a:xfrm>
              <a:off x="5676151" y="6019800"/>
              <a:ext cx="179144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/>
                <a:t>Right ventricle</a:t>
              </a: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rot="5400000" flipH="1" flipV="1">
              <a:off x="4678023" y="4355119"/>
              <a:ext cx="400615" cy="35887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auto">
            <a:xfrm rot="5400000" flipH="1" flipV="1">
              <a:off x="6100253" y="5443863"/>
              <a:ext cx="629358" cy="48524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 rot="5400000" flipH="1" flipV="1">
              <a:off x="5971967" y="4962989"/>
              <a:ext cx="1171515" cy="2754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762000"/>
          </a:xfrm>
          <a:ln>
            <a:miter lim="800000"/>
            <a:headEnd/>
            <a:tailEnd/>
          </a:ln>
        </p:spPr>
        <p:txBody>
          <a:bodyPr rtlCol="0">
            <a:normAutofit fontScale="9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br>
              <a:rPr lang="en-US" sz="3556" dirty="0">
                <a:latin typeface="Arial" pitchFamily="-109" charset="0"/>
                <a:ea typeface="Arial" pitchFamily="-109" charset="0"/>
                <a:cs typeface="Arial" pitchFamily="-109" charset="0"/>
              </a:rPr>
            </a:br>
            <a:r>
              <a:rPr lang="en-US" sz="3556" dirty="0">
                <a:latin typeface="Arial" pitchFamily="-109" charset="0"/>
                <a:ea typeface="Arial" pitchFamily="-109" charset="0"/>
                <a:cs typeface="Arial" pitchFamily="-109" charset="0"/>
              </a:rPr>
              <a:t>Circulation through the heart’s right side:</a:t>
            </a:r>
            <a:br>
              <a:rPr lang="en-US" sz="4800" dirty="0">
                <a:latin typeface="Arial" pitchFamily="-109" charset="0"/>
                <a:ea typeface="Arial" pitchFamily="-109" charset="0"/>
                <a:cs typeface="Arial" pitchFamily="-109" charset="0"/>
              </a:rPr>
            </a:br>
            <a:br>
              <a:rPr lang="en-US" dirty="0">
                <a:ea typeface="+mj-ea"/>
              </a:rPr>
            </a:br>
            <a:endParaRPr lang="en-US" dirty="0">
              <a:ea typeface="+mj-ea"/>
            </a:endParaRPr>
          </a:p>
        </p:txBody>
      </p:sp>
      <p:sp>
        <p:nvSpPr>
          <p:cNvPr id="14340" name="Content Placeholder 30"/>
          <p:cNvSpPr>
            <a:spLocks noGrp="1"/>
          </p:cNvSpPr>
          <p:nvPr>
            <p:ph idx="1"/>
          </p:nvPr>
        </p:nvSpPr>
        <p:spPr>
          <a:xfrm>
            <a:off x="304800" y="533400"/>
            <a:ext cx="4343400" cy="4876800"/>
          </a:xfrm>
        </p:spPr>
        <p:txBody>
          <a:bodyPr/>
          <a:lstStyle/>
          <a:p>
            <a:pPr marL="0" indent="0">
              <a:spcAft>
                <a:spcPts val="4200"/>
              </a:spcAft>
            </a:pPr>
            <a:r>
              <a:rPr lang="en-US" sz="1600">
                <a:latin typeface="Arial" charset="0"/>
                <a:ea typeface="ＭＳ Ｐゴシック" pitchFamily="-110" charset="-128"/>
                <a:cs typeface="Arial" charset="0"/>
              </a:rPr>
              <a:t>Superior and Inferior Vena Cavae</a:t>
            </a:r>
          </a:p>
          <a:p>
            <a:pPr marL="0" indent="0">
              <a:spcAft>
                <a:spcPts val="4200"/>
              </a:spcAft>
            </a:pPr>
            <a:r>
              <a:rPr lang="en-US" sz="1600">
                <a:latin typeface="Arial" charset="0"/>
                <a:ea typeface="ＭＳ Ｐゴシック" pitchFamily="-110" charset="-128"/>
                <a:cs typeface="Arial" charset="0"/>
              </a:rPr>
              <a:t>Right Atrium</a:t>
            </a:r>
          </a:p>
          <a:p>
            <a:pPr marL="0" indent="0">
              <a:spcAft>
                <a:spcPts val="4200"/>
              </a:spcAft>
            </a:pPr>
            <a:r>
              <a:rPr lang="en-US" sz="1600">
                <a:latin typeface="Arial" charset="0"/>
                <a:ea typeface="ＭＳ Ｐゴシック" pitchFamily="-110" charset="-128"/>
                <a:cs typeface="Arial" charset="0"/>
              </a:rPr>
              <a:t>Tricuspid valve</a:t>
            </a:r>
          </a:p>
          <a:p>
            <a:pPr marL="0" indent="0">
              <a:spcAft>
                <a:spcPts val="4200"/>
              </a:spcAft>
            </a:pPr>
            <a:r>
              <a:rPr lang="en-US" sz="1600">
                <a:latin typeface="Arial" charset="0"/>
                <a:ea typeface="ＭＳ Ｐゴシック" pitchFamily="-110" charset="-128"/>
                <a:cs typeface="Arial" charset="0"/>
              </a:rPr>
              <a:t>Right Ventricle</a:t>
            </a:r>
          </a:p>
          <a:p>
            <a:pPr marL="0" indent="0">
              <a:spcAft>
                <a:spcPts val="4200"/>
              </a:spcAft>
            </a:pPr>
            <a:r>
              <a:rPr lang="en-US" sz="1600">
                <a:latin typeface="Arial" charset="0"/>
                <a:ea typeface="ＭＳ Ｐゴシック" pitchFamily="-110" charset="-128"/>
                <a:cs typeface="Arial" charset="0"/>
              </a:rPr>
              <a:t>Pulmonary Semilunar Valve</a:t>
            </a:r>
          </a:p>
          <a:p>
            <a:pPr marL="0" indent="0">
              <a:spcAft>
                <a:spcPts val="4200"/>
              </a:spcAft>
            </a:pPr>
            <a:r>
              <a:rPr lang="en-US" sz="1600">
                <a:latin typeface="Arial" charset="0"/>
                <a:ea typeface="ＭＳ Ｐゴシック" pitchFamily="-110" charset="-128"/>
                <a:cs typeface="Arial" charset="0"/>
              </a:rPr>
              <a:t>Pulmonary Trunk</a:t>
            </a:r>
          </a:p>
          <a:p>
            <a:pPr marL="0" indent="0">
              <a:spcAft>
                <a:spcPts val="4200"/>
              </a:spcAft>
            </a:pPr>
            <a:r>
              <a:rPr lang="en-US" sz="1600">
                <a:latin typeface="Arial" charset="0"/>
                <a:ea typeface="ＭＳ Ｐゴシック" pitchFamily="-110" charset="-128"/>
                <a:cs typeface="Arial" charset="0"/>
              </a:rPr>
              <a:t>Pulmonary Arteries</a:t>
            </a:r>
          </a:p>
          <a:p>
            <a:pPr marL="0" indent="0">
              <a:spcAft>
                <a:spcPts val="4200"/>
              </a:spcAft>
              <a:buFont typeface="Wingdings 2" pitchFamily="-110" charset="2"/>
              <a:buNone/>
            </a:pPr>
            <a:r>
              <a:rPr lang="en-US" sz="1400">
                <a:latin typeface="Arial" charset="0"/>
                <a:ea typeface="ＭＳ Ｐゴシック" pitchFamily="-110" charset="-128"/>
                <a:cs typeface="Arial" charset="0"/>
              </a:rPr>
              <a:t>	</a:t>
            </a:r>
          </a:p>
          <a:p>
            <a:pPr marL="0" indent="0"/>
            <a:endParaRPr lang="en-US" sz="2400">
              <a:latin typeface="Arial" charset="0"/>
              <a:ea typeface="ＭＳ Ｐゴシック" pitchFamily="-110" charset="-128"/>
              <a:cs typeface="Arial" charset="0"/>
            </a:endParaRPr>
          </a:p>
        </p:txBody>
      </p:sp>
      <p:sp>
        <p:nvSpPr>
          <p:cNvPr id="14341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F4FFA2-F5A8-4816-A6C8-D09A703A0BEB}" type="slidenum">
              <a:rPr lang="en-US" smtClean="0">
                <a:solidFill>
                  <a:srgbClr val="3F3F3F"/>
                </a:solidFill>
              </a:rPr>
              <a:pPr eaLnBrk="1" hangingPunct="1"/>
              <a:t>8</a:t>
            </a:fld>
            <a:endParaRPr lang="en-US">
              <a:solidFill>
                <a:srgbClr val="3F3F3F"/>
              </a:solidFill>
            </a:endParaRPr>
          </a:p>
        </p:txBody>
      </p:sp>
      <p:sp>
        <p:nvSpPr>
          <p:cNvPr id="14342" name="TextBox 8"/>
          <p:cNvSpPr txBox="1">
            <a:spLocks noChangeArrowheads="1"/>
          </p:cNvSpPr>
          <p:nvPr/>
        </p:nvSpPr>
        <p:spPr bwMode="auto">
          <a:xfrm>
            <a:off x="7924800" y="18288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To lungs</a:t>
            </a:r>
          </a:p>
        </p:txBody>
      </p:sp>
      <p:sp>
        <p:nvSpPr>
          <p:cNvPr id="35" name="Down Arrow 34"/>
          <p:cNvSpPr/>
          <p:nvPr/>
        </p:nvSpPr>
        <p:spPr>
          <a:xfrm>
            <a:off x="1066800" y="1036638"/>
            <a:ext cx="46038" cy="182562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1066800" y="3268663"/>
            <a:ext cx="46038" cy="182562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7" name="Down Arrow 36"/>
          <p:cNvSpPr/>
          <p:nvPr/>
        </p:nvSpPr>
        <p:spPr>
          <a:xfrm>
            <a:off x="1066800" y="4100513"/>
            <a:ext cx="46038" cy="182562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1066800" y="4800600"/>
            <a:ext cx="46038" cy="182563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9" name="Down Arrow 38"/>
          <p:cNvSpPr/>
          <p:nvPr/>
        </p:nvSpPr>
        <p:spPr>
          <a:xfrm>
            <a:off x="1066800" y="1828800"/>
            <a:ext cx="46038" cy="182563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1020763" y="2514600"/>
            <a:ext cx="46037" cy="182563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349" name="TextBox 27"/>
          <p:cNvSpPr txBox="1">
            <a:spLocks noChangeArrowheads="1"/>
          </p:cNvSpPr>
          <p:nvPr/>
        </p:nvSpPr>
        <p:spPr bwMode="auto">
          <a:xfrm>
            <a:off x="3276600" y="5638800"/>
            <a:ext cx="2251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/>
              <a:t>Right AV/ </a:t>
            </a:r>
          </a:p>
          <a:p>
            <a:pPr eaLnBrk="1" hangingPunct="1"/>
            <a:r>
              <a:rPr lang="en-US" sz="1600" b="1"/>
              <a:t>Tricuspid Valve</a:t>
            </a:r>
          </a:p>
        </p:txBody>
      </p:sp>
      <p:cxnSp>
        <p:nvCxnSpPr>
          <p:cNvPr id="24" name="Straight Connector 23"/>
          <p:cNvCxnSpPr>
            <a:stCxn id="14349" idx="0"/>
          </p:cNvCxnSpPr>
          <p:nvPr/>
        </p:nvCxnSpPr>
        <p:spPr bwMode="auto">
          <a:xfrm rot="5400000" flipH="1" flipV="1">
            <a:off x="4487069" y="4487069"/>
            <a:ext cx="1066800" cy="12366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flipV="1">
            <a:off x="6934200" y="2514600"/>
            <a:ext cx="990600" cy="5619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2" name="TextBox 27"/>
          <p:cNvSpPr txBox="1">
            <a:spLocks noChangeArrowheads="1"/>
          </p:cNvSpPr>
          <p:nvPr/>
        </p:nvSpPr>
        <p:spPr bwMode="auto">
          <a:xfrm>
            <a:off x="7959725" y="2217738"/>
            <a:ext cx="2251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/>
              <a:t>Pulmonary </a:t>
            </a:r>
          </a:p>
          <a:p>
            <a:pPr eaLnBrk="1" hangingPunct="1"/>
            <a:r>
              <a:rPr lang="en-US" sz="1600" b="1"/>
              <a:t>Semilunar </a:t>
            </a:r>
          </a:p>
          <a:p>
            <a:pPr eaLnBrk="1" hangingPunct="1"/>
            <a:r>
              <a:rPr lang="en-US" sz="1600" b="1"/>
              <a:t>Valve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1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E9F21D6-D4C3-49C2-93A2-E6D4C8806915}" type="slidenum">
              <a:rPr lang="en-US" smtClean="0">
                <a:solidFill>
                  <a:srgbClr val="3F3F3F"/>
                </a:solidFill>
              </a:rPr>
              <a:pPr eaLnBrk="1" hangingPunct="1"/>
              <a:t>9</a:t>
            </a:fld>
            <a:endParaRPr lang="en-US">
              <a:solidFill>
                <a:srgbClr val="3F3F3F"/>
              </a:solidFill>
            </a:endParaRPr>
          </a:p>
        </p:txBody>
      </p:sp>
      <p:grpSp>
        <p:nvGrpSpPr>
          <p:cNvPr id="15363" name="Group 36"/>
          <p:cNvGrpSpPr>
            <a:grpSpLocks noChangeAspect="1"/>
          </p:cNvGrpSpPr>
          <p:nvPr/>
        </p:nvGrpSpPr>
        <p:grpSpPr bwMode="auto">
          <a:xfrm>
            <a:off x="3411538" y="685800"/>
            <a:ext cx="5391150" cy="5946775"/>
            <a:chOff x="5181600" y="2514600"/>
            <a:chExt cx="3733799" cy="4117975"/>
          </a:xfrm>
        </p:grpSpPr>
        <p:pic>
          <p:nvPicPr>
            <p:cNvPr id="15376" name="Picture 5" descr="C:\Users\Johnson\Desktop\heart\A-1575-2-Vo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04" r="21159" b="25957"/>
            <a:stretch>
              <a:fillRect/>
            </a:stretch>
          </p:blipFill>
          <p:spPr bwMode="auto">
            <a:xfrm>
              <a:off x="5181600" y="2514600"/>
              <a:ext cx="3581400" cy="411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7" name="TextBox 9"/>
            <p:cNvSpPr txBox="1">
              <a:spLocks noChangeArrowheads="1"/>
            </p:cNvSpPr>
            <p:nvPr/>
          </p:nvSpPr>
          <p:spPr bwMode="auto">
            <a:xfrm>
              <a:off x="7962899" y="3706813"/>
              <a:ext cx="914400" cy="234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From lungs</a:t>
              </a:r>
            </a:p>
          </p:txBody>
        </p:sp>
        <p:sp>
          <p:nvSpPr>
            <p:cNvPr id="15378" name="TextBox 10"/>
            <p:cNvSpPr txBox="1">
              <a:spLocks noChangeArrowheads="1"/>
            </p:cNvSpPr>
            <p:nvPr/>
          </p:nvSpPr>
          <p:spPr bwMode="auto">
            <a:xfrm>
              <a:off x="8000999" y="4000500"/>
              <a:ext cx="914400" cy="234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From lungs</a:t>
              </a:r>
            </a:p>
          </p:txBody>
        </p:sp>
        <p:sp>
          <p:nvSpPr>
            <p:cNvPr id="15379" name="TextBox 11"/>
            <p:cNvSpPr txBox="1">
              <a:spLocks noChangeArrowheads="1"/>
            </p:cNvSpPr>
            <p:nvPr/>
          </p:nvSpPr>
          <p:spPr bwMode="auto">
            <a:xfrm rot="2343243">
              <a:off x="7127875" y="2909350"/>
              <a:ext cx="914400" cy="234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To body</a:t>
              </a:r>
            </a:p>
          </p:txBody>
        </p:sp>
        <p:sp>
          <p:nvSpPr>
            <p:cNvPr id="15380" name="TextBox 25"/>
            <p:cNvSpPr txBox="1">
              <a:spLocks noChangeArrowheads="1"/>
            </p:cNvSpPr>
            <p:nvPr/>
          </p:nvSpPr>
          <p:spPr bwMode="auto">
            <a:xfrm>
              <a:off x="8307024" y="3200563"/>
              <a:ext cx="563009" cy="404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/>
                <a:t>Left</a:t>
              </a:r>
            </a:p>
            <a:p>
              <a:pPr eaLnBrk="1" hangingPunct="1"/>
              <a:r>
                <a:rPr lang="en-US" sz="1600" b="1"/>
                <a:t>atrium</a:t>
              </a:r>
            </a:p>
          </p:txBody>
        </p:sp>
        <p:sp>
          <p:nvSpPr>
            <p:cNvPr id="15381" name="TextBox 25"/>
            <p:cNvSpPr txBox="1">
              <a:spLocks noChangeArrowheads="1"/>
            </p:cNvSpPr>
            <p:nvPr/>
          </p:nvSpPr>
          <p:spPr bwMode="auto">
            <a:xfrm>
              <a:off x="5615839" y="6208245"/>
              <a:ext cx="712864" cy="404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 b="1"/>
                <a:t>Left</a:t>
              </a:r>
            </a:p>
            <a:p>
              <a:pPr eaLnBrk="1" hangingPunct="1"/>
              <a:r>
                <a:rPr lang="en-US" sz="1600" b="1"/>
                <a:t>ventricle</a:t>
              </a:r>
            </a:p>
          </p:txBody>
        </p:sp>
        <p:cxnSp>
          <p:nvCxnSpPr>
            <p:cNvPr id="25" name="Straight Connector 24"/>
            <p:cNvCxnSpPr>
              <a:stCxn id="15381" idx="3"/>
            </p:cNvCxnSpPr>
            <p:nvPr/>
          </p:nvCxnSpPr>
          <p:spPr bwMode="auto">
            <a:xfrm flipV="1">
              <a:off x="6328347" y="5627815"/>
              <a:ext cx="1609624" cy="78270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endCxn id="15381" idx="3"/>
            </p:cNvCxnSpPr>
            <p:nvPr/>
          </p:nvCxnSpPr>
          <p:spPr bwMode="auto">
            <a:xfrm rot="5400000">
              <a:off x="6029396" y="5346336"/>
              <a:ext cx="1363131" cy="7652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endCxn id="15380" idx="1"/>
            </p:cNvCxnSpPr>
            <p:nvPr/>
          </p:nvCxnSpPr>
          <p:spPr bwMode="auto">
            <a:xfrm flipV="1">
              <a:off x="7105672" y="3402834"/>
              <a:ext cx="1201720" cy="74092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64" name="Content Placeholder 30"/>
          <p:cNvSpPr>
            <a:spLocks noGrp="1"/>
          </p:cNvSpPr>
          <p:nvPr>
            <p:ph idx="1"/>
          </p:nvPr>
        </p:nvSpPr>
        <p:spPr>
          <a:xfrm>
            <a:off x="304800" y="1143000"/>
            <a:ext cx="4572000" cy="5638800"/>
          </a:xfrm>
        </p:spPr>
        <p:txBody>
          <a:bodyPr/>
          <a:lstStyle/>
          <a:p>
            <a:pPr marL="0" indent="0">
              <a:spcAft>
                <a:spcPts val="4200"/>
              </a:spcAft>
            </a:pPr>
            <a:r>
              <a:rPr lang="en-US" sz="2000">
                <a:latin typeface="Arial" charset="0"/>
                <a:ea typeface="ＭＳ Ｐゴシック" pitchFamily="-110" charset="-128"/>
                <a:cs typeface="Arial" charset="0"/>
              </a:rPr>
              <a:t>Lungs</a:t>
            </a:r>
          </a:p>
          <a:p>
            <a:pPr marL="0" indent="0">
              <a:spcAft>
                <a:spcPts val="4200"/>
              </a:spcAft>
            </a:pPr>
            <a:r>
              <a:rPr lang="en-US" sz="2000">
                <a:latin typeface="Arial" charset="0"/>
                <a:ea typeface="ＭＳ Ｐゴシック" pitchFamily="-110" charset="-128"/>
                <a:cs typeface="Arial" charset="0"/>
              </a:rPr>
              <a:t>Pulmonary Veins</a:t>
            </a:r>
          </a:p>
          <a:p>
            <a:pPr marL="0" indent="0">
              <a:spcAft>
                <a:spcPts val="4200"/>
              </a:spcAft>
            </a:pPr>
            <a:r>
              <a:rPr lang="en-US" sz="2000">
                <a:latin typeface="Arial" charset="0"/>
                <a:ea typeface="ＭＳ Ｐゴシック" pitchFamily="-110" charset="-128"/>
                <a:cs typeface="Arial" charset="0"/>
              </a:rPr>
              <a:t>Left Atrium</a:t>
            </a:r>
          </a:p>
          <a:p>
            <a:pPr marL="0" indent="0">
              <a:spcAft>
                <a:spcPts val="4200"/>
              </a:spcAft>
            </a:pPr>
            <a:r>
              <a:rPr lang="en-US" sz="2000">
                <a:latin typeface="Arial" charset="0"/>
                <a:ea typeface="ＭＳ Ｐゴシック" pitchFamily="-110" charset="-128"/>
                <a:cs typeface="Arial" charset="0"/>
              </a:rPr>
              <a:t>Bicuspid Valve</a:t>
            </a:r>
          </a:p>
          <a:p>
            <a:pPr marL="0" indent="0">
              <a:spcAft>
                <a:spcPts val="4200"/>
              </a:spcAft>
            </a:pPr>
            <a:r>
              <a:rPr lang="en-US" sz="2000">
                <a:latin typeface="Arial" charset="0"/>
                <a:ea typeface="ＭＳ Ｐゴシック" pitchFamily="-110" charset="-128"/>
                <a:cs typeface="Arial" charset="0"/>
              </a:rPr>
              <a:t>Left Ventricle</a:t>
            </a:r>
          </a:p>
          <a:p>
            <a:pPr marL="0" indent="0">
              <a:spcAft>
                <a:spcPts val="4200"/>
              </a:spcAft>
            </a:pPr>
            <a:r>
              <a:rPr lang="en-US" sz="2000">
                <a:latin typeface="Arial" charset="0"/>
                <a:ea typeface="ＭＳ Ｐゴシック" pitchFamily="-110" charset="-128"/>
                <a:cs typeface="Arial" charset="0"/>
              </a:rPr>
              <a:t>Aortic Semilunar Valve</a:t>
            </a:r>
          </a:p>
          <a:p>
            <a:pPr marL="0" indent="0">
              <a:spcAft>
                <a:spcPts val="4200"/>
              </a:spcAft>
            </a:pPr>
            <a:r>
              <a:rPr lang="en-US" sz="2000">
                <a:latin typeface="Arial" charset="0"/>
                <a:ea typeface="ＭＳ Ｐゴシック" pitchFamily="-110" charset="-128"/>
                <a:cs typeface="Arial" charset="0"/>
              </a:rPr>
              <a:t>Aorta</a:t>
            </a:r>
          </a:p>
          <a:p>
            <a:pPr marL="0" indent="0">
              <a:spcAft>
                <a:spcPts val="4200"/>
              </a:spcAft>
            </a:pPr>
            <a:endParaRPr lang="en-US" sz="2000">
              <a:latin typeface="Arial" charset="0"/>
              <a:ea typeface="ＭＳ Ｐゴシック" pitchFamily="-110" charset="-128"/>
              <a:cs typeface="Arial" charset="0"/>
            </a:endParaRPr>
          </a:p>
          <a:p>
            <a:pPr marL="0" indent="0"/>
            <a:endParaRPr lang="en-US" sz="2400">
              <a:latin typeface="Arial" charset="0"/>
              <a:ea typeface="ＭＳ Ｐゴシック" pitchFamily="-110" charset="-128"/>
              <a:cs typeface="Arial" charset="0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1066800" y="2438400"/>
            <a:ext cx="152400" cy="381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" name="Down Arrow 28"/>
          <p:cNvSpPr/>
          <p:nvPr/>
        </p:nvSpPr>
        <p:spPr>
          <a:xfrm>
            <a:off x="1066800" y="3268663"/>
            <a:ext cx="152400" cy="381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1066800" y="4100513"/>
            <a:ext cx="152400" cy="381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1066800" y="4930775"/>
            <a:ext cx="152400" cy="381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76200"/>
            <a:ext cx="8229600" cy="1252728"/>
          </a:xfrm>
          <a:ln>
            <a:miter lim="800000"/>
            <a:headEnd/>
            <a:tailEnd/>
          </a:ln>
        </p:spPr>
        <p:txBody>
          <a:bodyPr rtlCol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en-US" sz="3200" dirty="0">
                <a:latin typeface="Arial" pitchFamily="-109" charset="0"/>
                <a:ea typeface="Arial" pitchFamily="-109" charset="0"/>
                <a:cs typeface="Arial" pitchFamily="-109" charset="0"/>
              </a:rPr>
              <a:t>Circulation through the heart’s left side:</a:t>
            </a:r>
            <a:br>
              <a:rPr lang="en-US" sz="3200" dirty="0">
                <a:latin typeface="Arial" pitchFamily="-109" charset="0"/>
                <a:ea typeface="Arial" pitchFamily="-109" charset="0"/>
                <a:cs typeface="Arial" pitchFamily="-109" charset="0"/>
              </a:rPr>
            </a:br>
            <a:br>
              <a:rPr lang="en-US" sz="3200" dirty="0">
                <a:ea typeface="+mj-ea"/>
              </a:rPr>
            </a:br>
            <a:endParaRPr lang="en-US" sz="3200" dirty="0">
              <a:ea typeface="+mj-ea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1066800" y="5867400"/>
            <a:ext cx="152400" cy="381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1066800" y="1752600"/>
            <a:ext cx="152400" cy="381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372" name="TextBox 25"/>
          <p:cNvSpPr txBox="1">
            <a:spLocks noChangeArrowheads="1"/>
          </p:cNvSpPr>
          <p:nvPr/>
        </p:nvSpPr>
        <p:spPr bwMode="auto">
          <a:xfrm>
            <a:off x="8080375" y="3352800"/>
            <a:ext cx="1063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/>
              <a:t>Left AV/</a:t>
            </a:r>
          </a:p>
          <a:p>
            <a:pPr eaLnBrk="1" hangingPunct="1"/>
            <a:r>
              <a:rPr lang="en-US" sz="1600" b="1"/>
              <a:t>Bicuspid </a:t>
            </a:r>
          </a:p>
          <a:p>
            <a:pPr eaLnBrk="1" hangingPunct="1"/>
            <a:r>
              <a:rPr lang="en-US" sz="1600" b="1"/>
              <a:t>Valve</a:t>
            </a:r>
          </a:p>
        </p:txBody>
      </p:sp>
      <p:cxnSp>
        <p:nvCxnSpPr>
          <p:cNvPr id="38" name="Straight Connector 37"/>
          <p:cNvCxnSpPr>
            <a:endCxn id="15372" idx="1"/>
          </p:cNvCxnSpPr>
          <p:nvPr/>
        </p:nvCxnSpPr>
        <p:spPr bwMode="auto">
          <a:xfrm flipV="1">
            <a:off x="6477000" y="3768725"/>
            <a:ext cx="1603375" cy="1936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4" name="TextBox 25"/>
          <p:cNvSpPr txBox="1">
            <a:spLocks noChangeArrowheads="1"/>
          </p:cNvSpPr>
          <p:nvPr/>
        </p:nvSpPr>
        <p:spPr bwMode="auto">
          <a:xfrm>
            <a:off x="2743200" y="1295400"/>
            <a:ext cx="1189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/>
              <a:t>Aortic</a:t>
            </a:r>
          </a:p>
          <a:p>
            <a:pPr eaLnBrk="1" hangingPunct="1"/>
            <a:r>
              <a:rPr lang="en-US" sz="1600" b="1"/>
              <a:t>Semilunar </a:t>
            </a:r>
          </a:p>
          <a:p>
            <a:pPr eaLnBrk="1" hangingPunct="1"/>
            <a:r>
              <a:rPr lang="en-US" sz="1600" b="1"/>
              <a:t>Valve</a:t>
            </a:r>
          </a:p>
        </p:txBody>
      </p:sp>
      <p:cxnSp>
        <p:nvCxnSpPr>
          <p:cNvPr id="42" name="Straight Connector 41"/>
          <p:cNvCxnSpPr/>
          <p:nvPr/>
        </p:nvCxnSpPr>
        <p:spPr bwMode="auto">
          <a:xfrm rot="10800000">
            <a:off x="3352800" y="2133600"/>
            <a:ext cx="1866900" cy="16129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5589</TotalTime>
  <Words>897</Words>
  <Application>Microsoft Office PowerPoint</Application>
  <PresentationFormat>On-screen Show (4:3)</PresentationFormat>
  <Paragraphs>280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ＭＳ Ｐゴシック</vt:lpstr>
      <vt:lpstr>Arial</vt:lpstr>
      <vt:lpstr>Calibri</vt:lpstr>
      <vt:lpstr>Corbel</vt:lpstr>
      <vt:lpstr>Gill Sans Light</vt:lpstr>
      <vt:lpstr>Times New Roman</vt:lpstr>
      <vt:lpstr>Wingdings</vt:lpstr>
      <vt:lpstr>Wingdings 2</vt:lpstr>
      <vt:lpstr>Wingdings 3</vt:lpstr>
      <vt:lpstr>Module</vt:lpstr>
      <vt:lpstr>Looking Ahead…</vt:lpstr>
      <vt:lpstr>Anatomy Lab #7 Part I: Anatomy of the Heart and Circulation</vt:lpstr>
      <vt:lpstr>Asymmetry </vt:lpstr>
      <vt:lpstr>Helpful Hints and Mnemonics</vt:lpstr>
      <vt:lpstr>Helpful Hints and Tips</vt:lpstr>
      <vt:lpstr>Understand The Words</vt:lpstr>
      <vt:lpstr>Valves</vt:lpstr>
      <vt:lpstr> Circulation through the heart’s right side:  </vt:lpstr>
      <vt:lpstr>Circulation through the heart’s left side:  </vt:lpstr>
      <vt:lpstr>How about a video</vt:lpstr>
      <vt:lpstr>Layers of the Heart</vt:lpstr>
      <vt:lpstr>Blood Supply to the Heart</vt:lpstr>
      <vt:lpstr>Heart Valves</vt:lpstr>
      <vt:lpstr>Heart Valves: View from Above </vt:lpstr>
      <vt:lpstr>Heart Valves: View from Above </vt:lpstr>
      <vt:lpstr>Major Arteries</vt:lpstr>
      <vt:lpstr>Major Veins</vt:lpstr>
      <vt:lpstr>Anatomy Lab #7 Part II: The Respiratory System</vt:lpstr>
      <vt:lpstr>The Nasal Cavity</vt:lpstr>
      <vt:lpstr>PowerPoint Presentation</vt:lpstr>
      <vt:lpstr>PowerPoint Presentation</vt:lpstr>
      <vt:lpstr>PowerPoint Presentation</vt:lpstr>
      <vt:lpstr>How about a video</vt:lpstr>
      <vt:lpstr>PowerPoint Presentation</vt:lpstr>
      <vt:lpstr>PowerPoint Presentation</vt:lpstr>
      <vt:lpstr>PowerPoint Presentation</vt:lpstr>
    </vt:vector>
  </TitlesOfParts>
  <Company>The University of North Carolina at Chapel 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Johnson</dc:creator>
  <cp:lastModifiedBy>Chris</cp:lastModifiedBy>
  <cp:revision>336</cp:revision>
  <dcterms:created xsi:type="dcterms:W3CDTF">2009-11-11T19:34:43Z</dcterms:created>
  <dcterms:modified xsi:type="dcterms:W3CDTF">2017-11-09T15:24:50Z</dcterms:modified>
</cp:coreProperties>
</file>