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6" r:id="rId3"/>
  </p:sldMasterIdLst>
  <p:notesMasterIdLst>
    <p:notesMasterId r:id="rId46"/>
  </p:notesMasterIdLst>
  <p:sldIdLst>
    <p:sldId id="300" r:id="rId4"/>
    <p:sldId id="297" r:id="rId5"/>
    <p:sldId id="293" r:id="rId6"/>
    <p:sldId id="298" r:id="rId7"/>
    <p:sldId id="301" r:id="rId8"/>
    <p:sldId id="294" r:id="rId9"/>
    <p:sldId id="268" r:id="rId10"/>
    <p:sldId id="309" r:id="rId11"/>
    <p:sldId id="267" r:id="rId12"/>
    <p:sldId id="271" r:id="rId13"/>
    <p:sldId id="259" r:id="rId14"/>
    <p:sldId id="291" r:id="rId15"/>
    <p:sldId id="292" r:id="rId16"/>
    <p:sldId id="257" r:id="rId17"/>
    <p:sldId id="258" r:id="rId18"/>
    <p:sldId id="261" r:id="rId19"/>
    <p:sldId id="296" r:id="rId20"/>
    <p:sldId id="269" r:id="rId21"/>
    <p:sldId id="306" r:id="rId22"/>
    <p:sldId id="272" r:id="rId23"/>
    <p:sldId id="273" r:id="rId24"/>
    <p:sldId id="274" r:id="rId25"/>
    <p:sldId id="262" r:id="rId26"/>
    <p:sldId id="275" r:id="rId27"/>
    <p:sldId id="276" r:id="rId28"/>
    <p:sldId id="277" r:id="rId29"/>
    <p:sldId id="278" r:id="rId30"/>
    <p:sldId id="279" r:id="rId31"/>
    <p:sldId id="303" r:id="rId32"/>
    <p:sldId id="280" r:id="rId33"/>
    <p:sldId id="304" r:id="rId34"/>
    <p:sldId id="311" r:id="rId35"/>
    <p:sldId id="310" r:id="rId36"/>
    <p:sldId id="283" r:id="rId37"/>
    <p:sldId id="302" r:id="rId38"/>
    <p:sldId id="308" r:id="rId39"/>
    <p:sldId id="284" r:id="rId40"/>
    <p:sldId id="285" r:id="rId41"/>
    <p:sldId id="287" r:id="rId42"/>
    <p:sldId id="286" r:id="rId43"/>
    <p:sldId id="289" r:id="rId44"/>
    <p:sldId id="288" r:id="rId45"/>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15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51"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89910090-95E4-4649-8091-DF78E081D495}" type="datetimeFigureOut">
              <a:rPr lang="en-US" smtClean="0"/>
              <a:t>1/28/2018</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42695876-0A43-4076-A780-2F12844A235C}" type="slidenum">
              <a:rPr lang="en-US" smtClean="0"/>
              <a:t>‹#›</a:t>
            </a:fld>
            <a:endParaRPr lang="en-US"/>
          </a:p>
        </p:txBody>
      </p:sp>
    </p:spTree>
    <p:extLst>
      <p:ext uri="{BB962C8B-B14F-4D97-AF65-F5344CB8AC3E}">
        <p14:creationId xmlns:p14="http://schemas.microsoft.com/office/powerpoint/2010/main" val="3535074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work up</a:t>
            </a:r>
            <a:r>
              <a:rPr lang="en-US" baseline="0" dirty="0"/>
              <a:t> front, but LESS time studying later, and you’ll get a better grasp of the material.</a:t>
            </a:r>
          </a:p>
          <a:p>
            <a:r>
              <a:rPr lang="en-US" baseline="0" dirty="0"/>
              <a:t>You’ll remember it longer cause you understand concepts!!</a:t>
            </a:r>
            <a:endParaRPr lang="en-US" dirty="0"/>
          </a:p>
        </p:txBody>
      </p:sp>
      <p:sp>
        <p:nvSpPr>
          <p:cNvPr id="4" name="Slide Number Placeholder 3"/>
          <p:cNvSpPr>
            <a:spLocks noGrp="1"/>
          </p:cNvSpPr>
          <p:nvPr>
            <p:ph type="sldNum" sz="quarter" idx="10"/>
          </p:nvPr>
        </p:nvSpPr>
        <p:spPr/>
        <p:txBody>
          <a:bodyPr/>
          <a:lstStyle/>
          <a:p>
            <a:fld id="{42695876-0A43-4076-A780-2F12844A235C}" type="slidenum">
              <a:rPr lang="en-US" smtClean="0"/>
              <a:t>5</a:t>
            </a:fld>
            <a:endParaRPr lang="en-US"/>
          </a:p>
        </p:txBody>
      </p:sp>
    </p:spTree>
    <p:extLst>
      <p:ext uri="{BB962C8B-B14F-4D97-AF65-F5344CB8AC3E}">
        <p14:creationId xmlns:p14="http://schemas.microsoft.com/office/powerpoint/2010/main" val="3763122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403"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a:defRPr/>
            </a:pPr>
            <a:fld id="{9DBBB573-DD77-4254-84D1-752381648D57}" type="slidenum">
              <a:rPr lang="en-US" smtClean="0"/>
              <a:pPr>
                <a:defRPr/>
              </a:pPr>
              <a:t>26</a:t>
            </a:fld>
            <a:endParaRPr lang="en-US"/>
          </a:p>
        </p:txBody>
      </p:sp>
    </p:spTree>
    <p:extLst>
      <p:ext uri="{BB962C8B-B14F-4D97-AF65-F5344CB8AC3E}">
        <p14:creationId xmlns:p14="http://schemas.microsoft.com/office/powerpoint/2010/main" val="874013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DBBB573-DD77-4254-84D1-752381648D57}" type="slidenum">
              <a:rPr lang="en-US" smtClean="0"/>
              <a:pPr>
                <a:defRPr/>
              </a:pPr>
              <a:t>27</a:t>
            </a:fld>
            <a:endParaRPr lang="en-US"/>
          </a:p>
        </p:txBody>
      </p:sp>
    </p:spTree>
    <p:extLst>
      <p:ext uri="{BB962C8B-B14F-4D97-AF65-F5344CB8AC3E}">
        <p14:creationId xmlns:p14="http://schemas.microsoft.com/office/powerpoint/2010/main" val="2541125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a summary of the two tracts.</a:t>
            </a:r>
            <a:endParaRPr lang="en-US" dirty="0"/>
          </a:p>
        </p:txBody>
      </p:sp>
      <p:sp>
        <p:nvSpPr>
          <p:cNvPr id="4" name="Slide Number Placeholder 3"/>
          <p:cNvSpPr>
            <a:spLocks noGrp="1"/>
          </p:cNvSpPr>
          <p:nvPr>
            <p:ph type="sldNum" sz="quarter" idx="10"/>
          </p:nvPr>
        </p:nvSpPr>
        <p:spPr/>
        <p:txBody>
          <a:bodyPr/>
          <a:lstStyle/>
          <a:p>
            <a:pPr>
              <a:defRPr/>
            </a:pPr>
            <a:fld id="{9DBBB573-DD77-4254-84D1-752381648D57}" type="slidenum">
              <a:rPr lang="en-US" smtClean="0"/>
              <a:pPr>
                <a:defRPr/>
              </a:pPr>
              <a:t>28</a:t>
            </a:fld>
            <a:endParaRPr lang="en-US"/>
          </a:p>
        </p:txBody>
      </p:sp>
    </p:spTree>
    <p:extLst>
      <p:ext uri="{BB962C8B-B14F-4D97-AF65-F5344CB8AC3E}">
        <p14:creationId xmlns:p14="http://schemas.microsoft.com/office/powerpoint/2010/main" val="2605394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DBBB573-DD77-4254-84D1-752381648D57}" type="slidenum">
              <a:rPr lang="en-US" smtClean="0"/>
              <a:pPr>
                <a:defRPr/>
              </a:pPr>
              <a:t>30</a:t>
            </a:fld>
            <a:endParaRPr lang="en-US"/>
          </a:p>
        </p:txBody>
      </p:sp>
    </p:spTree>
    <p:extLst>
      <p:ext uri="{BB962C8B-B14F-4D97-AF65-F5344CB8AC3E}">
        <p14:creationId xmlns:p14="http://schemas.microsoft.com/office/powerpoint/2010/main" val="2403105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it like a tree,</a:t>
            </a:r>
            <a:r>
              <a:rPr lang="en-US" baseline="0" dirty="0"/>
              <a:t> we have the roots which are like the dorsal and ventral root, we have the trunk, which is like the junction of the spinal roots or like the spinal nerves, then we have the branches. Rami in </a:t>
            </a:r>
            <a:r>
              <a:rPr lang="en-US" baseline="0" dirty="0" err="1"/>
              <a:t>latin</a:t>
            </a:r>
            <a:r>
              <a:rPr lang="en-US" baseline="0" dirty="0"/>
              <a:t> means branch.</a:t>
            </a:r>
            <a:endParaRPr lang="en-US" dirty="0"/>
          </a:p>
        </p:txBody>
      </p:sp>
      <p:sp>
        <p:nvSpPr>
          <p:cNvPr id="4" name="Slide Number Placeholder 3"/>
          <p:cNvSpPr>
            <a:spLocks noGrp="1"/>
          </p:cNvSpPr>
          <p:nvPr>
            <p:ph type="sldNum" sz="quarter" idx="10"/>
          </p:nvPr>
        </p:nvSpPr>
        <p:spPr/>
        <p:txBody>
          <a:bodyPr/>
          <a:lstStyle/>
          <a:p>
            <a:pPr>
              <a:defRPr/>
            </a:pPr>
            <a:fld id="{9DBBB573-DD77-4254-84D1-752381648D57}" type="slidenum">
              <a:rPr lang="en-US" smtClean="0"/>
              <a:pPr>
                <a:defRPr/>
              </a:pPr>
              <a:t>32</a:t>
            </a:fld>
            <a:endParaRPr lang="en-US"/>
          </a:p>
        </p:txBody>
      </p:sp>
    </p:spTree>
    <p:extLst>
      <p:ext uri="{BB962C8B-B14F-4D97-AF65-F5344CB8AC3E}">
        <p14:creationId xmlns:p14="http://schemas.microsoft.com/office/powerpoint/2010/main" val="596753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it like a tree,</a:t>
            </a:r>
            <a:r>
              <a:rPr lang="en-US" baseline="0" dirty="0"/>
              <a:t> we have the roots which are like the dorsal and ventral root, we have the trunk, which is like the junction of the spinal roots or like the spinal nerves, then we have the branches. Rami in </a:t>
            </a:r>
            <a:r>
              <a:rPr lang="en-US" baseline="0" dirty="0" err="1"/>
              <a:t>latin</a:t>
            </a:r>
            <a:r>
              <a:rPr lang="en-US" baseline="0" dirty="0"/>
              <a:t> means branch.</a:t>
            </a:r>
            <a:endParaRPr lang="en-US" dirty="0"/>
          </a:p>
        </p:txBody>
      </p:sp>
      <p:sp>
        <p:nvSpPr>
          <p:cNvPr id="4" name="Slide Number Placeholder 3"/>
          <p:cNvSpPr>
            <a:spLocks noGrp="1"/>
          </p:cNvSpPr>
          <p:nvPr>
            <p:ph type="sldNum" sz="quarter" idx="10"/>
          </p:nvPr>
        </p:nvSpPr>
        <p:spPr/>
        <p:txBody>
          <a:bodyPr/>
          <a:lstStyle/>
          <a:p>
            <a:pPr>
              <a:defRPr/>
            </a:pPr>
            <a:fld id="{9DBBB573-DD77-4254-84D1-752381648D57}" type="slidenum">
              <a:rPr lang="en-US" smtClean="0"/>
              <a:pPr>
                <a:defRPr/>
              </a:pPr>
              <a:t>33</a:t>
            </a:fld>
            <a:endParaRPr lang="en-US"/>
          </a:p>
        </p:txBody>
      </p:sp>
    </p:spTree>
    <p:extLst>
      <p:ext uri="{BB962C8B-B14F-4D97-AF65-F5344CB8AC3E}">
        <p14:creationId xmlns:p14="http://schemas.microsoft.com/office/powerpoint/2010/main" val="3933756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through activity. Make sure students get into groups of 3-4.</a:t>
            </a:r>
          </a:p>
          <a:p>
            <a:endParaRPr lang="en-US" dirty="0"/>
          </a:p>
        </p:txBody>
      </p:sp>
      <p:sp>
        <p:nvSpPr>
          <p:cNvPr id="4" name="Slide Number Placeholder 3"/>
          <p:cNvSpPr>
            <a:spLocks noGrp="1"/>
          </p:cNvSpPr>
          <p:nvPr>
            <p:ph type="sldNum" sz="quarter" idx="10"/>
          </p:nvPr>
        </p:nvSpPr>
        <p:spPr/>
        <p:txBody>
          <a:bodyPr/>
          <a:lstStyle/>
          <a:p>
            <a:pPr>
              <a:defRPr/>
            </a:pPr>
            <a:fld id="{9DBBB573-DD77-4254-84D1-752381648D57}" type="slidenum">
              <a:rPr lang="en-US" smtClean="0"/>
              <a:pPr>
                <a:defRPr/>
              </a:pPr>
              <a:t>34</a:t>
            </a:fld>
            <a:endParaRPr lang="en-US"/>
          </a:p>
        </p:txBody>
      </p:sp>
    </p:spTree>
    <p:extLst>
      <p:ext uri="{BB962C8B-B14F-4D97-AF65-F5344CB8AC3E}">
        <p14:creationId xmlns:p14="http://schemas.microsoft.com/office/powerpoint/2010/main" val="2815412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DBBB573-DD77-4254-84D1-752381648D57}" type="slidenum">
              <a:rPr lang="en-US" smtClean="0"/>
              <a:pPr>
                <a:defRPr/>
              </a:pPr>
              <a:t>38</a:t>
            </a:fld>
            <a:endParaRPr lang="en-US"/>
          </a:p>
        </p:txBody>
      </p:sp>
    </p:spTree>
    <p:extLst>
      <p:ext uri="{BB962C8B-B14F-4D97-AF65-F5344CB8AC3E}">
        <p14:creationId xmlns:p14="http://schemas.microsoft.com/office/powerpoint/2010/main" val="245429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up in</a:t>
            </a:r>
            <a:r>
              <a:rPr lang="en-US" baseline="0" dirty="0"/>
              <a:t> 3-4 members and talk about this case. Here we see a compression fracture on the L1 vertebrae. What do you think this person will be able to feel and not be able to feel? Will he be able to express reflexes? </a:t>
            </a:r>
            <a:endParaRPr lang="en-US" dirty="0"/>
          </a:p>
        </p:txBody>
      </p:sp>
      <p:sp>
        <p:nvSpPr>
          <p:cNvPr id="4" name="Slide Number Placeholder 3"/>
          <p:cNvSpPr>
            <a:spLocks noGrp="1"/>
          </p:cNvSpPr>
          <p:nvPr>
            <p:ph type="sldNum" sz="quarter" idx="10"/>
          </p:nvPr>
        </p:nvSpPr>
        <p:spPr/>
        <p:txBody>
          <a:bodyPr/>
          <a:lstStyle/>
          <a:p>
            <a:pPr>
              <a:defRPr/>
            </a:pPr>
            <a:fld id="{9DBBB573-DD77-4254-84D1-752381648D57}" type="slidenum">
              <a:rPr lang="en-US" smtClean="0"/>
              <a:pPr>
                <a:defRPr/>
              </a:pPr>
              <a:t>40</a:t>
            </a:fld>
            <a:endParaRPr lang="en-US"/>
          </a:p>
        </p:txBody>
      </p:sp>
    </p:spTree>
    <p:extLst>
      <p:ext uri="{BB962C8B-B14F-4D97-AF65-F5344CB8AC3E}">
        <p14:creationId xmlns:p14="http://schemas.microsoft.com/office/powerpoint/2010/main" val="2658479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to all speak the same language</a:t>
            </a:r>
            <a:r>
              <a:rPr lang="en-US" baseline="0" dirty="0"/>
              <a:t> (anatomical language)!</a:t>
            </a:r>
            <a:endParaRPr lang="en-US" dirty="0"/>
          </a:p>
        </p:txBody>
      </p:sp>
      <p:sp>
        <p:nvSpPr>
          <p:cNvPr id="4" name="Slide Number Placeholder 3"/>
          <p:cNvSpPr>
            <a:spLocks noGrp="1"/>
          </p:cNvSpPr>
          <p:nvPr>
            <p:ph type="sldNum" sz="quarter" idx="10"/>
          </p:nvPr>
        </p:nvSpPr>
        <p:spPr/>
        <p:txBody>
          <a:bodyPr/>
          <a:lstStyle/>
          <a:p>
            <a:fld id="{42695876-0A43-4076-A780-2F12844A235C}" type="slidenum">
              <a:rPr lang="en-US" smtClean="0"/>
              <a:t>6</a:t>
            </a:fld>
            <a:endParaRPr lang="en-US"/>
          </a:p>
        </p:txBody>
      </p:sp>
    </p:spTree>
    <p:extLst>
      <p:ext uri="{BB962C8B-B14F-4D97-AF65-F5344CB8AC3E}">
        <p14:creationId xmlns:p14="http://schemas.microsoft.com/office/powerpoint/2010/main" val="3372496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through objectives.</a:t>
            </a:r>
          </a:p>
          <a:p>
            <a:r>
              <a:rPr lang="en-US" dirty="0"/>
              <a:t>Place</a:t>
            </a:r>
            <a:r>
              <a:rPr lang="en-US" baseline="0" dirty="0"/>
              <a:t> focus on structure identification and function.</a:t>
            </a:r>
            <a:endParaRPr lang="en-US" dirty="0"/>
          </a:p>
        </p:txBody>
      </p:sp>
      <p:sp>
        <p:nvSpPr>
          <p:cNvPr id="4" name="Slide Number Placeholder 3"/>
          <p:cNvSpPr>
            <a:spLocks noGrp="1"/>
          </p:cNvSpPr>
          <p:nvPr>
            <p:ph type="sldNum" sz="quarter" idx="10"/>
          </p:nvPr>
        </p:nvSpPr>
        <p:spPr/>
        <p:txBody>
          <a:bodyPr/>
          <a:lstStyle/>
          <a:p>
            <a:pPr>
              <a:defRPr/>
            </a:pPr>
            <a:fld id="{9DBBB573-DD77-4254-84D1-752381648D57}" type="slidenum">
              <a:rPr lang="en-US" smtClean="0"/>
              <a:pPr>
                <a:defRPr/>
              </a:pPr>
              <a:t>9</a:t>
            </a:fld>
            <a:endParaRPr lang="en-US"/>
          </a:p>
        </p:txBody>
      </p:sp>
    </p:spTree>
    <p:extLst>
      <p:ext uri="{BB962C8B-B14F-4D97-AF65-F5344CB8AC3E}">
        <p14:creationId xmlns:p14="http://schemas.microsoft.com/office/powerpoint/2010/main" val="2463188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to point out different parts of the spinal cord</a:t>
            </a:r>
            <a:r>
              <a:rPr lang="en-US" baseline="0" dirty="0"/>
              <a:t> in video. </a:t>
            </a:r>
          </a:p>
          <a:p>
            <a:endParaRPr lang="en-US" baseline="0" dirty="0"/>
          </a:p>
          <a:p>
            <a:r>
              <a:rPr lang="en-US" baseline="0" dirty="0"/>
              <a:t>Here we are going to take a look at an epidural. So who wants to tell me what an epidural shot is most commonly used for? Right, labor pains. In this video, we get to take an inside look on how an epidural shot is done. Try to  figure out what and where the structures we just talked about are.</a:t>
            </a:r>
            <a:endParaRPr lang="en-US" dirty="0"/>
          </a:p>
        </p:txBody>
      </p:sp>
      <p:sp>
        <p:nvSpPr>
          <p:cNvPr id="4" name="Slide Number Placeholder 3"/>
          <p:cNvSpPr>
            <a:spLocks noGrp="1"/>
          </p:cNvSpPr>
          <p:nvPr>
            <p:ph type="sldNum" sz="quarter" idx="10"/>
          </p:nvPr>
        </p:nvSpPr>
        <p:spPr/>
        <p:txBody>
          <a:bodyPr/>
          <a:lstStyle/>
          <a:p>
            <a:pPr>
              <a:defRPr/>
            </a:pPr>
            <a:fld id="{9DBBB573-DD77-4254-84D1-752381648D57}" type="slidenum">
              <a:rPr lang="en-US" smtClean="0"/>
              <a:pPr>
                <a:defRPr/>
              </a:pPr>
              <a:t>17</a:t>
            </a:fld>
            <a:endParaRPr lang="en-US"/>
          </a:p>
        </p:txBody>
      </p:sp>
    </p:spTree>
    <p:extLst>
      <p:ext uri="{BB962C8B-B14F-4D97-AF65-F5344CB8AC3E}">
        <p14:creationId xmlns:p14="http://schemas.microsoft.com/office/powerpoint/2010/main" val="1003605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Cervical Enlargement</a:t>
            </a:r>
          </a:p>
          <a:p>
            <a:r>
              <a:rPr lang="en-US" dirty="0"/>
              <a:t>2. Lumbar Enlargement</a:t>
            </a:r>
          </a:p>
          <a:p>
            <a:r>
              <a:rPr lang="en-US" dirty="0"/>
              <a:t>3.</a:t>
            </a:r>
            <a:r>
              <a:rPr lang="en-US" baseline="0" dirty="0"/>
              <a:t> Conus </a:t>
            </a:r>
            <a:r>
              <a:rPr lang="en-US" baseline="0" dirty="0" err="1"/>
              <a:t>Medularis</a:t>
            </a:r>
            <a:endParaRPr lang="en-US" dirty="0"/>
          </a:p>
          <a:p>
            <a:r>
              <a:rPr lang="en-US" dirty="0"/>
              <a:t>4. </a:t>
            </a:r>
            <a:r>
              <a:rPr lang="en-US" dirty="0" err="1"/>
              <a:t>Filum</a:t>
            </a:r>
            <a:r>
              <a:rPr lang="en-US" dirty="0"/>
              <a:t> </a:t>
            </a:r>
            <a:r>
              <a:rPr lang="en-US" dirty="0" err="1"/>
              <a:t>Terminale</a:t>
            </a:r>
            <a:endParaRPr lang="en-US" dirty="0"/>
          </a:p>
          <a:p>
            <a:r>
              <a:rPr lang="en-US" dirty="0"/>
              <a:t>5. Lumbosacral</a:t>
            </a:r>
            <a:r>
              <a:rPr lang="en-US" baseline="0" dirty="0"/>
              <a:t> Plexus</a:t>
            </a:r>
            <a:endParaRPr lang="en-US" dirty="0"/>
          </a:p>
        </p:txBody>
      </p:sp>
      <p:sp>
        <p:nvSpPr>
          <p:cNvPr id="4" name="Slide Number Placeholder 3"/>
          <p:cNvSpPr>
            <a:spLocks noGrp="1"/>
          </p:cNvSpPr>
          <p:nvPr>
            <p:ph type="sldNum" sz="quarter" idx="10"/>
          </p:nvPr>
        </p:nvSpPr>
        <p:spPr/>
        <p:txBody>
          <a:bodyPr/>
          <a:lstStyle/>
          <a:p>
            <a:pPr>
              <a:defRPr/>
            </a:pPr>
            <a:fld id="{9DBBB573-DD77-4254-84D1-752381648D57}" type="slidenum">
              <a:rPr lang="en-US" smtClean="0"/>
              <a:pPr>
                <a:defRPr/>
              </a:pPr>
              <a:t>19</a:t>
            </a:fld>
            <a:endParaRPr lang="en-US"/>
          </a:p>
        </p:txBody>
      </p:sp>
    </p:spTree>
    <p:extLst>
      <p:ext uri="{BB962C8B-B14F-4D97-AF65-F5344CB8AC3E}">
        <p14:creationId xmlns:p14="http://schemas.microsoft.com/office/powerpoint/2010/main" val="2313551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403" eaLnBrk="0" fontAlgn="base" hangingPunct="0">
              <a:spcBef>
                <a:spcPct val="30000"/>
              </a:spcBef>
              <a:spcAft>
                <a:spcPct val="0"/>
              </a:spcAft>
              <a:defRPr/>
            </a:pPr>
            <a:r>
              <a:rPr lang="en-US" dirty="0"/>
              <a:t>Explain</a:t>
            </a:r>
            <a:r>
              <a:rPr lang="en-US" baseline="0" dirty="0"/>
              <a:t> what kind of information horn hold. Where does each horn lead the information to/from?</a:t>
            </a:r>
          </a:p>
          <a:p>
            <a:pPr defTabSz="882403" eaLnBrk="0" fontAlgn="base" hangingPunct="0">
              <a:spcBef>
                <a:spcPct val="30000"/>
              </a:spcBef>
              <a:spcAft>
                <a:spcPct val="0"/>
              </a:spcAft>
              <a:defRPr/>
            </a:pPr>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9DBBB573-DD77-4254-84D1-752381648D57}" type="slidenum">
              <a:rPr lang="en-US" smtClean="0"/>
              <a:pPr>
                <a:defRPr/>
              </a:pPr>
              <a:t>21</a:t>
            </a:fld>
            <a:endParaRPr lang="en-US"/>
          </a:p>
        </p:txBody>
      </p:sp>
    </p:spTree>
    <p:extLst>
      <p:ext uri="{BB962C8B-B14F-4D97-AF65-F5344CB8AC3E}">
        <p14:creationId xmlns:p14="http://schemas.microsoft.com/office/powerpoint/2010/main" val="4051435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just a mnemonic.</a:t>
            </a:r>
            <a:r>
              <a:rPr lang="en-US" baseline="0" dirty="0"/>
              <a:t> You are more than welcome to add your own. </a:t>
            </a:r>
            <a:endParaRPr lang="en-US" dirty="0"/>
          </a:p>
        </p:txBody>
      </p:sp>
      <p:sp>
        <p:nvSpPr>
          <p:cNvPr id="4" name="Slide Number Placeholder 3"/>
          <p:cNvSpPr>
            <a:spLocks noGrp="1"/>
          </p:cNvSpPr>
          <p:nvPr>
            <p:ph type="sldNum" sz="quarter" idx="10"/>
          </p:nvPr>
        </p:nvSpPr>
        <p:spPr/>
        <p:txBody>
          <a:bodyPr/>
          <a:lstStyle/>
          <a:p>
            <a:pPr>
              <a:defRPr/>
            </a:pPr>
            <a:fld id="{9DBBB573-DD77-4254-84D1-752381648D57}" type="slidenum">
              <a:rPr lang="en-US" smtClean="0"/>
              <a:pPr>
                <a:defRPr/>
              </a:pPr>
              <a:t>22</a:t>
            </a:fld>
            <a:endParaRPr lang="en-US"/>
          </a:p>
        </p:txBody>
      </p:sp>
    </p:spTree>
    <p:extLst>
      <p:ext uri="{BB962C8B-B14F-4D97-AF65-F5344CB8AC3E}">
        <p14:creationId xmlns:p14="http://schemas.microsoft.com/office/powerpoint/2010/main" val="3859666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DBBB573-DD77-4254-84D1-752381648D57}" type="slidenum">
              <a:rPr lang="en-US" smtClean="0"/>
              <a:pPr>
                <a:defRPr/>
              </a:pPr>
              <a:t>24</a:t>
            </a:fld>
            <a:endParaRPr lang="en-US"/>
          </a:p>
        </p:txBody>
      </p:sp>
    </p:spTree>
    <p:extLst>
      <p:ext uri="{BB962C8B-B14F-4D97-AF65-F5344CB8AC3E}">
        <p14:creationId xmlns:p14="http://schemas.microsoft.com/office/powerpoint/2010/main" val="3480873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DBBB573-DD77-4254-84D1-752381648D57}" type="slidenum">
              <a:rPr lang="en-US" smtClean="0"/>
              <a:pPr>
                <a:defRPr/>
              </a:pPr>
              <a:t>25</a:t>
            </a:fld>
            <a:endParaRPr lang="en-US"/>
          </a:p>
        </p:txBody>
      </p:sp>
    </p:spTree>
    <p:extLst>
      <p:ext uri="{BB962C8B-B14F-4D97-AF65-F5344CB8AC3E}">
        <p14:creationId xmlns:p14="http://schemas.microsoft.com/office/powerpoint/2010/main" val="455963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27C0DA2-D40B-48AF-893E-4A1C8C450ED0}" type="datetimeFigureOut">
              <a:rPr lang="en-US" smtClean="0"/>
              <a:t>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D614F-02CB-4D59-9AE2-B1099D9187AC}" type="slidenum">
              <a:rPr lang="en-US" smtClean="0"/>
              <a:t>‹#›</a:t>
            </a:fld>
            <a:endParaRPr lang="en-US"/>
          </a:p>
        </p:txBody>
      </p:sp>
    </p:spTree>
    <p:extLst>
      <p:ext uri="{BB962C8B-B14F-4D97-AF65-F5344CB8AC3E}">
        <p14:creationId xmlns:p14="http://schemas.microsoft.com/office/powerpoint/2010/main" val="2282301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7C0DA2-D40B-48AF-893E-4A1C8C450ED0}" type="datetimeFigureOut">
              <a:rPr lang="en-US" smtClean="0"/>
              <a:t>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D614F-02CB-4D59-9AE2-B1099D9187AC}" type="slidenum">
              <a:rPr lang="en-US" smtClean="0"/>
              <a:t>‹#›</a:t>
            </a:fld>
            <a:endParaRPr lang="en-US"/>
          </a:p>
        </p:txBody>
      </p:sp>
    </p:spTree>
    <p:extLst>
      <p:ext uri="{BB962C8B-B14F-4D97-AF65-F5344CB8AC3E}">
        <p14:creationId xmlns:p14="http://schemas.microsoft.com/office/powerpoint/2010/main" val="1863464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7C0DA2-D40B-48AF-893E-4A1C8C450ED0}" type="datetimeFigureOut">
              <a:rPr lang="en-US" smtClean="0"/>
              <a:t>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D614F-02CB-4D59-9AE2-B1099D9187AC}" type="slidenum">
              <a:rPr lang="en-US" smtClean="0"/>
              <a:t>‹#›</a:t>
            </a:fld>
            <a:endParaRPr lang="en-US"/>
          </a:p>
        </p:txBody>
      </p:sp>
    </p:spTree>
    <p:extLst>
      <p:ext uri="{BB962C8B-B14F-4D97-AF65-F5344CB8AC3E}">
        <p14:creationId xmlns:p14="http://schemas.microsoft.com/office/powerpoint/2010/main" val="4268240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4365" y="0"/>
            <a:ext cx="8229600" cy="125272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46854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7489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660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55775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70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250031" y="1437680"/>
            <a:ext cx="8643938" cy="2277070"/>
          </a:xfrm>
          <a:prstGeom prst="rect">
            <a:avLst/>
          </a:prstGeom>
        </p:spPr>
        <p:txBody>
          <a:bodyPr anchor="b"/>
          <a:lstStyle/>
          <a:p>
            <a:r>
              <a:t>Title Text</a:t>
            </a:r>
          </a:p>
        </p:txBody>
      </p:sp>
      <p:sp>
        <p:nvSpPr>
          <p:cNvPr id="12" name="Body Level One…"/>
          <p:cNvSpPr txBox="1">
            <a:spLocks noGrp="1"/>
          </p:cNvSpPr>
          <p:nvPr>
            <p:ph type="body" sz="quarter" idx="1"/>
          </p:nvPr>
        </p:nvSpPr>
        <p:spPr>
          <a:xfrm>
            <a:off x="250031" y="3705820"/>
            <a:ext cx="8643938" cy="910828"/>
          </a:xfrm>
          <a:prstGeom prst="rect">
            <a:avLst/>
          </a:prstGeom>
        </p:spPr>
        <p:txBody>
          <a:bodyPr anchor="t"/>
          <a:lstStyle>
            <a:lvl1pPr marL="0" indent="0" algn="ctr">
              <a:lnSpc>
                <a:spcPct val="100000"/>
              </a:lnSpc>
              <a:spcBef>
                <a:spcPts val="0"/>
              </a:spcBef>
              <a:buSzTx/>
              <a:buNone/>
              <a:defRPr sz="2672"/>
            </a:lvl1pPr>
            <a:lvl2pPr marL="0" indent="0" algn="ctr">
              <a:lnSpc>
                <a:spcPct val="100000"/>
              </a:lnSpc>
              <a:spcBef>
                <a:spcPts val="0"/>
              </a:spcBef>
              <a:buSzTx/>
              <a:buNone/>
              <a:defRPr sz="2672"/>
            </a:lvl2pPr>
            <a:lvl3pPr marL="0" indent="0" algn="ctr">
              <a:lnSpc>
                <a:spcPct val="100000"/>
              </a:lnSpc>
              <a:spcBef>
                <a:spcPts val="0"/>
              </a:spcBef>
              <a:buSzTx/>
              <a:buNone/>
              <a:defRPr sz="2672"/>
            </a:lvl3pPr>
            <a:lvl4pPr marL="0" indent="0" algn="ctr">
              <a:lnSpc>
                <a:spcPct val="100000"/>
              </a:lnSpc>
              <a:spcBef>
                <a:spcPts val="0"/>
              </a:spcBef>
              <a:buSzTx/>
              <a:buNone/>
              <a:defRPr sz="2672"/>
            </a:lvl4pPr>
            <a:lvl5pPr marL="0" indent="0" algn="ctr">
              <a:lnSpc>
                <a:spcPct val="100000"/>
              </a:lnSpc>
              <a:spcBef>
                <a:spcPts val="0"/>
              </a:spcBef>
              <a:buSzTx/>
              <a:buNone/>
              <a:defRPr sz="2672"/>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33077121"/>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Title Text"/>
          <p:cNvSpPr txBox="1">
            <a:spLocks noGrp="1"/>
          </p:cNvSpPr>
          <p:nvPr>
            <p:ph type="title"/>
          </p:nvPr>
        </p:nvSpPr>
        <p:spPr>
          <a:xfrm>
            <a:off x="892969" y="4857750"/>
            <a:ext cx="7358063" cy="901898"/>
          </a:xfrm>
          <a:prstGeom prst="rect">
            <a:avLst/>
          </a:prstGeom>
        </p:spPr>
        <p:txBody>
          <a:bodyPr/>
          <a:lstStyle/>
          <a:p>
            <a:r>
              <a:t>Title Text</a:t>
            </a:r>
          </a:p>
        </p:txBody>
      </p:sp>
      <p:sp>
        <p:nvSpPr>
          <p:cNvPr id="21" name="Body Level One…"/>
          <p:cNvSpPr txBox="1">
            <a:spLocks noGrp="1"/>
          </p:cNvSpPr>
          <p:nvPr>
            <p:ph type="body" sz="quarter" idx="1"/>
          </p:nvPr>
        </p:nvSpPr>
        <p:spPr>
          <a:xfrm>
            <a:off x="892969" y="5759649"/>
            <a:ext cx="7358063" cy="794742"/>
          </a:xfrm>
          <a:prstGeom prst="rect">
            <a:avLst/>
          </a:prstGeom>
        </p:spPr>
        <p:txBody>
          <a:bodyPr anchor="t"/>
          <a:lstStyle>
            <a:lvl1pPr marL="0" indent="0" algn="ctr">
              <a:lnSpc>
                <a:spcPct val="100000"/>
              </a:lnSpc>
              <a:spcBef>
                <a:spcPts val="0"/>
              </a:spcBef>
              <a:buSzTx/>
              <a:buNone/>
              <a:defRPr sz="2672"/>
            </a:lvl1pPr>
            <a:lvl2pPr marL="0" indent="0" algn="ctr">
              <a:lnSpc>
                <a:spcPct val="100000"/>
              </a:lnSpc>
              <a:spcBef>
                <a:spcPts val="0"/>
              </a:spcBef>
              <a:buSzTx/>
              <a:buNone/>
              <a:defRPr sz="2672"/>
            </a:lvl2pPr>
            <a:lvl3pPr marL="0" indent="0" algn="ctr">
              <a:lnSpc>
                <a:spcPct val="100000"/>
              </a:lnSpc>
              <a:spcBef>
                <a:spcPts val="0"/>
              </a:spcBef>
              <a:buSzTx/>
              <a:buNone/>
              <a:defRPr sz="2672"/>
            </a:lvl3pPr>
            <a:lvl4pPr marL="0" indent="0" algn="ctr">
              <a:lnSpc>
                <a:spcPct val="100000"/>
              </a:lnSpc>
              <a:spcBef>
                <a:spcPts val="0"/>
              </a:spcBef>
              <a:buSzTx/>
              <a:buNone/>
              <a:defRPr sz="2672"/>
            </a:lvl4pPr>
            <a:lvl5pPr marL="0" indent="0" algn="ctr">
              <a:lnSpc>
                <a:spcPct val="100000"/>
              </a:lnSpc>
              <a:spcBef>
                <a:spcPts val="0"/>
              </a:spcBef>
              <a:buSzTx/>
              <a:buNone/>
              <a:defRPr sz="2672"/>
            </a:lvl5p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06562914"/>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250031" y="2286000"/>
            <a:ext cx="8643938" cy="2277070"/>
          </a:xfrm>
          <a:prstGeom prst="rect">
            <a:avLst/>
          </a:prstGeom>
        </p:spPr>
        <p:txBody>
          <a:bodyPr/>
          <a:lstStyle/>
          <a:p>
            <a:r>
              <a:t>Title Text</a:t>
            </a:r>
          </a:p>
        </p:txBody>
      </p:sp>
      <p:sp>
        <p:nvSpPr>
          <p:cNvPr id="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6919752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7C0DA2-D40B-48AF-893E-4A1C8C450ED0}" type="datetimeFigureOut">
              <a:rPr lang="en-US" smtClean="0"/>
              <a:t>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D614F-02CB-4D59-9AE2-B1099D9187AC}" type="slidenum">
              <a:rPr lang="en-US" smtClean="0"/>
              <a:t>‹#›</a:t>
            </a:fld>
            <a:endParaRPr lang="en-US"/>
          </a:p>
        </p:txBody>
      </p:sp>
    </p:spTree>
    <p:extLst>
      <p:ext uri="{BB962C8B-B14F-4D97-AF65-F5344CB8AC3E}">
        <p14:creationId xmlns:p14="http://schemas.microsoft.com/office/powerpoint/2010/main" val="42428500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7" name="Title Text"/>
          <p:cNvSpPr txBox="1">
            <a:spLocks noGrp="1"/>
          </p:cNvSpPr>
          <p:nvPr>
            <p:ph type="title"/>
          </p:nvPr>
        </p:nvSpPr>
        <p:spPr>
          <a:xfrm>
            <a:off x="250031" y="714375"/>
            <a:ext cx="4143375" cy="2732484"/>
          </a:xfrm>
          <a:prstGeom prst="rect">
            <a:avLst/>
          </a:prstGeom>
        </p:spPr>
        <p:txBody>
          <a:bodyPr anchor="b"/>
          <a:lstStyle/>
          <a:p>
            <a:r>
              <a:t>Title Text</a:t>
            </a:r>
          </a:p>
        </p:txBody>
      </p:sp>
      <p:sp>
        <p:nvSpPr>
          <p:cNvPr id="38" name="Body Level One…"/>
          <p:cNvSpPr txBox="1">
            <a:spLocks noGrp="1"/>
          </p:cNvSpPr>
          <p:nvPr>
            <p:ph type="body" sz="quarter" idx="1"/>
          </p:nvPr>
        </p:nvSpPr>
        <p:spPr>
          <a:xfrm>
            <a:off x="250031" y="3437930"/>
            <a:ext cx="4143375" cy="2732484"/>
          </a:xfrm>
          <a:prstGeom prst="rect">
            <a:avLst/>
          </a:prstGeom>
        </p:spPr>
        <p:txBody>
          <a:bodyPr anchor="t"/>
          <a:lstStyle>
            <a:lvl1pPr marL="0" indent="0" algn="ctr">
              <a:lnSpc>
                <a:spcPct val="100000"/>
              </a:lnSpc>
              <a:spcBef>
                <a:spcPts val="0"/>
              </a:spcBef>
              <a:buSzTx/>
              <a:buNone/>
              <a:defRPr sz="2672"/>
            </a:lvl1pPr>
            <a:lvl2pPr marL="0" indent="0" algn="ctr">
              <a:lnSpc>
                <a:spcPct val="100000"/>
              </a:lnSpc>
              <a:spcBef>
                <a:spcPts val="0"/>
              </a:spcBef>
              <a:buSzTx/>
              <a:buNone/>
              <a:defRPr sz="2672"/>
            </a:lvl2pPr>
            <a:lvl3pPr marL="0" indent="0" algn="ctr">
              <a:lnSpc>
                <a:spcPct val="100000"/>
              </a:lnSpc>
              <a:spcBef>
                <a:spcPts val="0"/>
              </a:spcBef>
              <a:buSzTx/>
              <a:buNone/>
              <a:defRPr sz="2672"/>
            </a:lvl3pPr>
            <a:lvl4pPr marL="0" indent="0" algn="ctr">
              <a:lnSpc>
                <a:spcPct val="100000"/>
              </a:lnSpc>
              <a:spcBef>
                <a:spcPts val="0"/>
              </a:spcBef>
              <a:buSzTx/>
              <a:buNone/>
              <a:defRPr sz="2672"/>
            </a:lvl4pPr>
            <a:lvl5pPr marL="0" indent="0" algn="ctr">
              <a:lnSpc>
                <a:spcPct val="100000"/>
              </a:lnSpc>
              <a:spcBef>
                <a:spcPts val="0"/>
              </a:spcBef>
              <a:buSzTx/>
              <a:buNone/>
              <a:defRPr sz="2672"/>
            </a:lvl5pPr>
          </a:lstStyle>
          <a:p>
            <a:r>
              <a:t>Body Level One</a:t>
            </a:r>
          </a:p>
          <a:p>
            <a:pPr lvl="1"/>
            <a:r>
              <a:t>Body Level Two</a:t>
            </a:r>
          </a:p>
          <a:p>
            <a:pPr lvl="2"/>
            <a:r>
              <a:t>Body Level Three</a:t>
            </a:r>
          </a:p>
          <a:p>
            <a:pPr lvl="3"/>
            <a:r>
              <a:t>Body Level Four</a:t>
            </a:r>
          </a:p>
          <a:p>
            <a:pPr lvl="4"/>
            <a:r>
              <a:t>Body Level Five</a:t>
            </a:r>
          </a:p>
        </p:txBody>
      </p:sp>
      <p:sp>
        <p:nvSpPr>
          <p:cNvPr id="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80895449"/>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6" name="Title Text"/>
          <p:cNvSpPr txBox="1">
            <a:spLocks noGrp="1"/>
          </p:cNvSpPr>
          <p:nvPr>
            <p:ph type="title"/>
          </p:nvPr>
        </p:nvSpPr>
        <p:spPr>
          <a:prstGeom prst="rect">
            <a:avLst/>
          </a:prstGeom>
        </p:spPr>
        <p:txBody>
          <a:bodyPr/>
          <a:lstStyle/>
          <a:p>
            <a:r>
              <a:t>Title Text</a:t>
            </a:r>
          </a:p>
        </p:txBody>
      </p:sp>
      <p:sp>
        <p:nvSpPr>
          <p:cNvPr id="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51501166"/>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4" name="Title Text"/>
          <p:cNvSpPr txBox="1">
            <a:spLocks noGrp="1"/>
          </p:cNvSpPr>
          <p:nvPr>
            <p:ph type="title"/>
          </p:nvPr>
        </p:nvSpPr>
        <p:spPr>
          <a:prstGeom prst="rect">
            <a:avLst/>
          </a:prstGeom>
        </p:spPr>
        <p:txBody>
          <a:bodyPr/>
          <a:lstStyle/>
          <a:p>
            <a:r>
              <a:t>Title Text</a:t>
            </a:r>
          </a:p>
        </p:txBody>
      </p:sp>
      <p:sp>
        <p:nvSpPr>
          <p:cNvPr id="5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86731603"/>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3" name="Title Text"/>
          <p:cNvSpPr txBox="1">
            <a:spLocks noGrp="1"/>
          </p:cNvSpPr>
          <p:nvPr>
            <p:ph type="title"/>
          </p:nvPr>
        </p:nvSpPr>
        <p:spPr>
          <a:prstGeom prst="rect">
            <a:avLst/>
          </a:prstGeom>
        </p:spPr>
        <p:txBody>
          <a:bodyPr/>
          <a:lstStyle/>
          <a:p>
            <a:r>
              <a:t>Title Text</a:t>
            </a:r>
          </a:p>
        </p:txBody>
      </p:sp>
      <p:sp>
        <p:nvSpPr>
          <p:cNvPr id="64" name="Body Level One…"/>
          <p:cNvSpPr txBox="1">
            <a:spLocks noGrp="1"/>
          </p:cNvSpPr>
          <p:nvPr>
            <p:ph type="body" sz="half" idx="1"/>
          </p:nvPr>
        </p:nvSpPr>
        <p:spPr>
          <a:xfrm>
            <a:off x="250031" y="1919883"/>
            <a:ext cx="4143375" cy="4429125"/>
          </a:xfrm>
          <a:prstGeom prst="rect">
            <a:avLst/>
          </a:prstGeom>
        </p:spPr>
        <p:txBody>
          <a:bodyPr/>
          <a:lstStyle>
            <a:lvl1pPr marL="303599" indent="-303599">
              <a:lnSpc>
                <a:spcPct val="100000"/>
              </a:lnSpc>
              <a:spcBef>
                <a:spcPts val="2672"/>
              </a:spcBef>
              <a:defRPr sz="2672"/>
            </a:lvl1pPr>
            <a:lvl2pPr marL="607197" indent="-303599">
              <a:lnSpc>
                <a:spcPct val="100000"/>
              </a:lnSpc>
              <a:spcBef>
                <a:spcPts val="2672"/>
              </a:spcBef>
              <a:defRPr sz="2672"/>
            </a:lvl2pPr>
            <a:lvl3pPr marL="910796" indent="-303599">
              <a:lnSpc>
                <a:spcPct val="100000"/>
              </a:lnSpc>
              <a:spcBef>
                <a:spcPts val="2672"/>
              </a:spcBef>
              <a:defRPr sz="2672"/>
            </a:lvl3pPr>
            <a:lvl4pPr marL="1214394" indent="-303599">
              <a:lnSpc>
                <a:spcPct val="100000"/>
              </a:lnSpc>
              <a:spcBef>
                <a:spcPts val="2672"/>
              </a:spcBef>
              <a:defRPr sz="2672"/>
            </a:lvl4pPr>
            <a:lvl5pPr marL="1517993" indent="-303599">
              <a:lnSpc>
                <a:spcPct val="100000"/>
              </a:lnSpc>
              <a:spcBef>
                <a:spcPts val="2672"/>
              </a:spcBef>
              <a:defRPr sz="2672"/>
            </a:lvl5pPr>
          </a:lstStyle>
          <a:p>
            <a:r>
              <a:t>Body Level One</a:t>
            </a:r>
          </a:p>
          <a:p>
            <a:pPr lvl="1"/>
            <a:r>
              <a:t>Body Level Two</a:t>
            </a:r>
          </a:p>
          <a:p>
            <a:pPr lvl="2"/>
            <a:r>
              <a:t>Body Level Three</a:t>
            </a:r>
          </a:p>
          <a:p>
            <a:pPr lvl="3"/>
            <a:r>
              <a:t>Body Level Four</a:t>
            </a:r>
          </a:p>
          <a:p>
            <a:pPr lvl="4"/>
            <a:r>
              <a:t>Body Level Five</a:t>
            </a:r>
          </a:p>
        </p:txBody>
      </p:sp>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39733529"/>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2" name="Body Level One…"/>
          <p:cNvSpPr txBox="1">
            <a:spLocks noGrp="1"/>
          </p:cNvSpPr>
          <p:nvPr>
            <p:ph type="body" idx="1"/>
          </p:nvPr>
        </p:nvSpPr>
        <p:spPr>
          <a:xfrm>
            <a:off x="535781" y="535781"/>
            <a:ext cx="8063508" cy="577750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93509151"/>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81758566"/>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5963069"/>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95920306"/>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67779032"/>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Default">
    <p:bg>
      <p:bgPr>
        <a:solidFill>
          <a:srgbClr val="FFFFFF"/>
        </a:solidFill>
        <a:effectLst/>
      </p:bgPr>
    </p:bg>
    <p:spTree>
      <p:nvGrpSpPr>
        <p:cNvPr id="1" name=""/>
        <p:cNvGrpSpPr/>
        <p:nvPr/>
      </p:nvGrpSpPr>
      <p:grpSpPr>
        <a:xfrm>
          <a:off x="0" y="0"/>
          <a:ext cx="0" cy="0"/>
          <a:chOff x="0" y="0"/>
          <a:chExt cx="0" cy="0"/>
        </a:xfrm>
      </p:grpSpPr>
      <p:sp>
        <p:nvSpPr>
          <p:cNvPr id="108" name="Slide Number"/>
          <p:cNvSpPr txBox="1">
            <a:spLocks noGrp="1"/>
          </p:cNvSpPr>
          <p:nvPr>
            <p:ph type="sldNum" sz="quarter" idx="2"/>
          </p:nvPr>
        </p:nvSpPr>
        <p:spPr>
          <a:xfrm>
            <a:off x="8610599" y="43319"/>
            <a:ext cx="330086" cy="326111"/>
          </a:xfrm>
          <a:prstGeom prst="rect">
            <a:avLst/>
          </a:prstGeom>
        </p:spPr>
        <p:txBody>
          <a:bodyPr lIns="65022" tIns="65022" rIns="65022" bIns="65022"/>
          <a:lstStyle>
            <a:lvl1pPr algn="l" defTabSz="321457">
              <a:defRPr sz="1266">
                <a:solidFill>
                  <a:srgbClr val="D8D8D8"/>
                </a:solidFill>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377126599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7C0DA2-D40B-48AF-893E-4A1C8C450ED0}" type="datetimeFigureOut">
              <a:rPr lang="en-US" smtClean="0"/>
              <a:t>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D614F-02CB-4D59-9AE2-B1099D9187AC}" type="slidenum">
              <a:rPr lang="en-US" smtClean="0"/>
              <a:t>‹#›</a:t>
            </a:fld>
            <a:endParaRPr lang="en-US"/>
          </a:p>
        </p:txBody>
      </p:sp>
    </p:spTree>
    <p:extLst>
      <p:ext uri="{BB962C8B-B14F-4D97-AF65-F5344CB8AC3E}">
        <p14:creationId xmlns:p14="http://schemas.microsoft.com/office/powerpoint/2010/main" val="39380479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Default - Two Content">
    <p:bg>
      <p:bgPr>
        <a:solidFill>
          <a:srgbClr val="FFFFFF"/>
        </a:solidFill>
        <a:effectLst/>
      </p:bgPr>
    </p:bg>
    <p:spTree>
      <p:nvGrpSpPr>
        <p:cNvPr id="1" name=""/>
        <p:cNvGrpSpPr/>
        <p:nvPr/>
      </p:nvGrpSpPr>
      <p:grpSpPr>
        <a:xfrm>
          <a:off x="0" y="0"/>
          <a:ext cx="0" cy="0"/>
          <a:chOff x="0" y="0"/>
          <a:chExt cx="0" cy="0"/>
        </a:xfrm>
      </p:grpSpPr>
      <p:sp>
        <p:nvSpPr>
          <p:cNvPr id="115" name="Click to edit Master text styles"/>
          <p:cNvSpPr txBox="1">
            <a:spLocks noGrp="1"/>
          </p:cNvSpPr>
          <p:nvPr>
            <p:ph type="body" sz="half" idx="13"/>
          </p:nvPr>
        </p:nvSpPr>
        <p:spPr>
          <a:xfrm>
            <a:off x="4648200" y="1600199"/>
            <a:ext cx="4038600" cy="4525964"/>
          </a:xfrm>
          <a:prstGeom prst="rect">
            <a:avLst/>
          </a:prstGeom>
          <a:ln>
            <a:round/>
          </a:ln>
        </p:spPr>
        <p:txBody>
          <a:bodyPr lIns="54186" tIns="54186" rIns="54186" bIns="54186" anchor="t">
            <a:noAutofit/>
          </a:bodyPr>
          <a:lstStyle>
            <a:lvl1pPr marL="327197" indent="-327197" defTabSz="914367">
              <a:lnSpc>
                <a:spcPct val="100000"/>
              </a:lnSpc>
              <a:spcBef>
                <a:spcPts val="633"/>
              </a:spcBef>
              <a:buClr>
                <a:srgbClr val="000000"/>
              </a:buClr>
              <a:buSzPct val="100000"/>
              <a:buFont typeface="Arial"/>
              <a:defRPr sz="2672">
                <a:solidFill>
                  <a:srgbClr val="000000"/>
                </a:solidFill>
                <a:uFill>
                  <a:solidFill>
                    <a:srgbClr val="000000"/>
                  </a:solidFill>
                </a:uFill>
                <a:latin typeface="Calibri"/>
                <a:ea typeface="Calibri"/>
                <a:cs typeface="Calibri"/>
                <a:sym typeface="Calibri"/>
              </a:defRPr>
            </a:lvl1pPr>
          </a:lstStyle>
          <a:p>
            <a:r>
              <a:t>Click to edit Master text styles</a:t>
            </a:r>
          </a:p>
        </p:txBody>
      </p:sp>
      <p:sp>
        <p:nvSpPr>
          <p:cNvPr id="116" name="Title Text"/>
          <p:cNvSpPr txBox="1">
            <a:spLocks noGrp="1"/>
          </p:cNvSpPr>
          <p:nvPr>
            <p:ph type="title"/>
          </p:nvPr>
        </p:nvSpPr>
        <p:spPr>
          <a:xfrm>
            <a:off x="457200" y="92076"/>
            <a:ext cx="8229601" cy="1508124"/>
          </a:xfrm>
          <a:prstGeom prst="rect">
            <a:avLst/>
          </a:prstGeom>
          <a:ln>
            <a:round/>
          </a:ln>
        </p:spPr>
        <p:txBody>
          <a:bodyPr lIns="54186" tIns="54186" rIns="54186" bIns="54186">
            <a:noAutofit/>
          </a:bodyPr>
          <a:lstStyle>
            <a:lvl1pPr defTabSz="914367">
              <a:defRPr sz="4359" cap="none">
                <a:solidFill>
                  <a:srgbClr val="000000"/>
                </a:solidFill>
                <a:uFill>
                  <a:solidFill>
                    <a:srgbClr val="000000"/>
                  </a:solidFill>
                </a:uFill>
                <a:latin typeface="Calibri"/>
                <a:ea typeface="Calibri"/>
                <a:cs typeface="Calibri"/>
                <a:sym typeface="Calibri"/>
              </a:defRPr>
            </a:lvl1pPr>
          </a:lstStyle>
          <a:p>
            <a:r>
              <a:t>Title Text</a:t>
            </a:r>
          </a:p>
        </p:txBody>
      </p:sp>
      <p:sp>
        <p:nvSpPr>
          <p:cNvPr id="117" name="Body Level One…"/>
          <p:cNvSpPr txBox="1">
            <a:spLocks noGrp="1"/>
          </p:cNvSpPr>
          <p:nvPr>
            <p:ph type="body" sz="half" idx="1"/>
          </p:nvPr>
        </p:nvSpPr>
        <p:spPr>
          <a:xfrm>
            <a:off x="457199" y="1600200"/>
            <a:ext cx="4038601" cy="5257801"/>
          </a:xfrm>
          <a:prstGeom prst="rect">
            <a:avLst/>
          </a:prstGeom>
          <a:ln>
            <a:round/>
          </a:ln>
        </p:spPr>
        <p:txBody>
          <a:bodyPr lIns="54186" tIns="54186" rIns="54186" bIns="54186" anchor="t">
            <a:noAutofit/>
          </a:bodyPr>
          <a:lstStyle>
            <a:lvl1pPr marL="331503" indent="-331503" defTabSz="914367">
              <a:lnSpc>
                <a:spcPct val="100000"/>
              </a:lnSpc>
              <a:spcBef>
                <a:spcPts val="703"/>
              </a:spcBef>
              <a:buClr>
                <a:srgbClr val="000000"/>
              </a:buClr>
              <a:buSzPct val="100000"/>
              <a:buFont typeface="Arial"/>
              <a:defRPr sz="3094">
                <a:solidFill>
                  <a:srgbClr val="000000"/>
                </a:solidFill>
                <a:uFill>
                  <a:solidFill>
                    <a:srgbClr val="000000"/>
                  </a:solidFill>
                </a:uFill>
                <a:latin typeface="Calibri"/>
                <a:ea typeface="Calibri"/>
                <a:cs typeface="Calibri"/>
                <a:sym typeface="Calibri"/>
              </a:defRPr>
            </a:lvl1pPr>
            <a:lvl2pPr marL="594122" indent="-272664" defTabSz="914367">
              <a:lnSpc>
                <a:spcPct val="100000"/>
              </a:lnSpc>
              <a:spcBef>
                <a:spcPts val="633"/>
              </a:spcBef>
              <a:buClr>
                <a:srgbClr val="000000"/>
              </a:buClr>
              <a:buSzPct val="100000"/>
              <a:buFont typeface="Arial"/>
              <a:buChar char="–"/>
              <a:defRPr sz="2672">
                <a:solidFill>
                  <a:srgbClr val="000000"/>
                </a:solidFill>
                <a:uFill>
                  <a:solidFill>
                    <a:srgbClr val="000000"/>
                  </a:solidFill>
                </a:uFill>
                <a:latin typeface="Calibri"/>
                <a:ea typeface="Calibri"/>
                <a:cs typeface="Calibri"/>
                <a:sym typeface="Calibri"/>
              </a:defRPr>
            </a:lvl2pPr>
            <a:lvl3pPr marL="870614" indent="-227699" defTabSz="914367">
              <a:lnSpc>
                <a:spcPct val="100000"/>
              </a:lnSpc>
              <a:spcBef>
                <a:spcPts val="562"/>
              </a:spcBef>
              <a:buClr>
                <a:srgbClr val="000000"/>
              </a:buClr>
              <a:buSzPct val="100000"/>
              <a:buFont typeface="Arial"/>
              <a:defRPr sz="2391">
                <a:solidFill>
                  <a:srgbClr val="000000"/>
                </a:solidFill>
                <a:uFill>
                  <a:solidFill>
                    <a:srgbClr val="000000"/>
                  </a:solidFill>
                </a:uFill>
                <a:latin typeface="Calibri"/>
                <a:ea typeface="Calibri"/>
                <a:cs typeface="Calibri"/>
                <a:sym typeface="Calibri"/>
              </a:defRPr>
            </a:lvl3pPr>
            <a:lvl4pPr marL="1189391" indent="-225019" defTabSz="914367">
              <a:lnSpc>
                <a:spcPct val="100000"/>
              </a:lnSpc>
              <a:spcBef>
                <a:spcPts val="422"/>
              </a:spcBef>
              <a:buClr>
                <a:srgbClr val="000000"/>
              </a:buClr>
              <a:buSzPct val="100000"/>
              <a:buFont typeface="Arial"/>
              <a:buChar char="–"/>
              <a:defRPr sz="1969">
                <a:solidFill>
                  <a:srgbClr val="000000"/>
                </a:solidFill>
                <a:uFill>
                  <a:solidFill>
                    <a:srgbClr val="000000"/>
                  </a:solidFill>
                </a:uFill>
                <a:latin typeface="Calibri"/>
                <a:ea typeface="Calibri"/>
                <a:cs typeface="Calibri"/>
                <a:sym typeface="Calibri"/>
              </a:defRPr>
            </a:lvl4pPr>
            <a:lvl5pPr marL="1510849" indent="-225019" defTabSz="914367">
              <a:lnSpc>
                <a:spcPct val="100000"/>
              </a:lnSpc>
              <a:spcBef>
                <a:spcPts val="422"/>
              </a:spcBef>
              <a:buClr>
                <a:srgbClr val="000000"/>
              </a:buClr>
              <a:buSzPct val="100000"/>
              <a:buFont typeface="Arial"/>
              <a:buChar char="»"/>
              <a:defRPr sz="1969">
                <a:solidFill>
                  <a:srgbClr val="000000"/>
                </a:solidFill>
                <a:uFill>
                  <a:solidFill>
                    <a:srgbClr val="000000"/>
                  </a:solidFill>
                </a:u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18" name="Slide Number"/>
          <p:cNvSpPr txBox="1">
            <a:spLocks noGrp="1"/>
          </p:cNvSpPr>
          <p:nvPr>
            <p:ph type="sldNum" sz="quarter" idx="2"/>
          </p:nvPr>
        </p:nvSpPr>
        <p:spPr>
          <a:xfrm>
            <a:off x="8401038" y="6467475"/>
            <a:ext cx="285762" cy="282555"/>
          </a:xfrm>
          <a:prstGeom prst="rect">
            <a:avLst/>
          </a:prstGeom>
          <a:ln>
            <a:round/>
          </a:ln>
        </p:spPr>
        <p:txBody>
          <a:bodyPr lIns="54186" tIns="54186" rIns="54186" bIns="54186" anchor="t"/>
          <a:lstStyle>
            <a:lvl1pPr defTabSz="914367">
              <a:defRPr sz="1125">
                <a:solidFill>
                  <a:srgbClr val="000000"/>
                </a:solidFill>
                <a:uFill>
                  <a:solidFill>
                    <a:srgbClr val="000000"/>
                  </a:solidFill>
                </a:uFill>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207227358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7C0DA2-D40B-48AF-893E-4A1C8C450ED0}" type="datetimeFigureOut">
              <a:rPr lang="en-US" smtClean="0"/>
              <a:t>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4D614F-02CB-4D59-9AE2-B1099D9187AC}" type="slidenum">
              <a:rPr lang="en-US" smtClean="0"/>
              <a:t>‹#›</a:t>
            </a:fld>
            <a:endParaRPr lang="en-US"/>
          </a:p>
        </p:txBody>
      </p:sp>
    </p:spTree>
    <p:extLst>
      <p:ext uri="{BB962C8B-B14F-4D97-AF65-F5344CB8AC3E}">
        <p14:creationId xmlns:p14="http://schemas.microsoft.com/office/powerpoint/2010/main" val="2008851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7C0DA2-D40B-48AF-893E-4A1C8C450ED0}" type="datetimeFigureOut">
              <a:rPr lang="en-US" smtClean="0"/>
              <a:t>1/28/2018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4D614F-02CB-4D59-9AE2-B1099D9187AC}" type="slidenum">
              <a:rPr lang="en-US" smtClean="0"/>
              <a:t>‹#›</a:t>
            </a:fld>
            <a:endParaRPr lang="en-US"/>
          </a:p>
        </p:txBody>
      </p:sp>
    </p:spTree>
    <p:extLst>
      <p:ext uri="{BB962C8B-B14F-4D97-AF65-F5344CB8AC3E}">
        <p14:creationId xmlns:p14="http://schemas.microsoft.com/office/powerpoint/2010/main" val="1239119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7C0DA2-D40B-48AF-893E-4A1C8C450ED0}" type="datetimeFigureOut">
              <a:rPr lang="en-US" smtClean="0"/>
              <a:t>1/28/2018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4D614F-02CB-4D59-9AE2-B1099D9187AC}" type="slidenum">
              <a:rPr lang="en-US" smtClean="0"/>
              <a:t>‹#›</a:t>
            </a:fld>
            <a:endParaRPr lang="en-US"/>
          </a:p>
        </p:txBody>
      </p:sp>
    </p:spTree>
    <p:extLst>
      <p:ext uri="{BB962C8B-B14F-4D97-AF65-F5344CB8AC3E}">
        <p14:creationId xmlns:p14="http://schemas.microsoft.com/office/powerpoint/2010/main" val="821212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C0DA2-D40B-48AF-893E-4A1C8C450ED0}" type="datetimeFigureOut">
              <a:rPr lang="en-US" smtClean="0"/>
              <a:t>1/28/2018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4D614F-02CB-4D59-9AE2-B1099D9187AC}" type="slidenum">
              <a:rPr lang="en-US" smtClean="0"/>
              <a:t>‹#›</a:t>
            </a:fld>
            <a:endParaRPr lang="en-US"/>
          </a:p>
        </p:txBody>
      </p:sp>
    </p:spTree>
    <p:extLst>
      <p:ext uri="{BB962C8B-B14F-4D97-AF65-F5344CB8AC3E}">
        <p14:creationId xmlns:p14="http://schemas.microsoft.com/office/powerpoint/2010/main" val="2405326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7C0DA2-D40B-48AF-893E-4A1C8C450ED0}" type="datetimeFigureOut">
              <a:rPr lang="en-US" smtClean="0"/>
              <a:t>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4D614F-02CB-4D59-9AE2-B1099D9187AC}" type="slidenum">
              <a:rPr lang="en-US" smtClean="0"/>
              <a:t>‹#›</a:t>
            </a:fld>
            <a:endParaRPr lang="en-US"/>
          </a:p>
        </p:txBody>
      </p:sp>
    </p:spTree>
    <p:extLst>
      <p:ext uri="{BB962C8B-B14F-4D97-AF65-F5344CB8AC3E}">
        <p14:creationId xmlns:p14="http://schemas.microsoft.com/office/powerpoint/2010/main" val="1139027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7C0DA2-D40B-48AF-893E-4A1C8C450ED0}" type="datetimeFigureOut">
              <a:rPr lang="en-US" smtClean="0"/>
              <a:t>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4D614F-02CB-4D59-9AE2-B1099D9187AC}" type="slidenum">
              <a:rPr lang="en-US" smtClean="0"/>
              <a:t>‹#›</a:t>
            </a:fld>
            <a:endParaRPr lang="en-US"/>
          </a:p>
        </p:txBody>
      </p:sp>
    </p:spTree>
    <p:extLst>
      <p:ext uri="{BB962C8B-B14F-4D97-AF65-F5344CB8AC3E}">
        <p14:creationId xmlns:p14="http://schemas.microsoft.com/office/powerpoint/2010/main" val="2052368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image" Target="../media/image2.jpe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3.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7C0DA2-D40B-48AF-893E-4A1C8C450ED0}" type="datetimeFigureOut">
              <a:rPr lang="en-US" smtClean="0"/>
              <a:t>1/28/2018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4D614F-02CB-4D59-9AE2-B1099D9187AC}" type="slidenum">
              <a:rPr lang="en-US" smtClean="0"/>
              <a:t>‹#›</a:t>
            </a:fld>
            <a:endParaRPr lang="en-US"/>
          </a:p>
        </p:txBody>
      </p:sp>
    </p:spTree>
    <p:extLst>
      <p:ext uri="{BB962C8B-B14F-4D97-AF65-F5344CB8AC3E}">
        <p14:creationId xmlns:p14="http://schemas.microsoft.com/office/powerpoint/2010/main" val="2068310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Title Placeholder 1"/>
          <p:cNvSpPr>
            <a:spLocks noGrp="1"/>
          </p:cNvSpPr>
          <p:nvPr>
            <p:ph type="title"/>
          </p:nvPr>
        </p:nvSpPr>
        <p:spPr bwMode="auto">
          <a:xfrm>
            <a:off x="76200" y="0"/>
            <a:ext cx="82296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45720" bIns="45720" numCol="1" anchor="t" anchorCtr="0" compatLnSpc="1">
            <a:prstTxWarp prst="textNoShape">
              <a:avLst/>
            </a:prstTxWarp>
          </a:bodyPr>
          <a:lstStyle/>
          <a:p>
            <a:pPr lvl="0"/>
            <a:r>
              <a:rPr lang="en-US"/>
              <a:t>Click to edit Master title style</a:t>
            </a:r>
          </a:p>
        </p:txBody>
      </p:sp>
      <p:sp>
        <p:nvSpPr>
          <p:cNvPr id="1029" name="Text Placeholder 2"/>
          <p:cNvSpPr>
            <a:spLocks noGrp="1"/>
          </p:cNvSpPr>
          <p:nvPr>
            <p:ph type="body" idx="1"/>
          </p:nvPr>
        </p:nvSpPr>
        <p:spPr bwMode="auto">
          <a:xfrm>
            <a:off x="76200" y="1371600"/>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437514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l" rtl="0" eaLnBrk="1" fontAlgn="base" hangingPunct="1">
        <a:spcBef>
          <a:spcPct val="0"/>
        </a:spcBef>
        <a:spcAft>
          <a:spcPct val="0"/>
        </a:spcAft>
        <a:defRPr sz="4500" b="1" kern="1200">
          <a:solidFill>
            <a:srgbClr val="347FD8"/>
          </a:solidFill>
          <a:latin typeface="+mj-lt"/>
          <a:ea typeface="ＭＳ Ｐゴシック" pitchFamily="-109" charset="-128"/>
          <a:cs typeface="ＭＳ Ｐゴシック" pitchFamily="-109" charset="-128"/>
        </a:defRPr>
      </a:lvl1pPr>
      <a:lvl2pPr algn="l" rtl="0" eaLnBrk="1" fontAlgn="base" hangingPunct="1">
        <a:spcBef>
          <a:spcPct val="0"/>
        </a:spcBef>
        <a:spcAft>
          <a:spcPct val="0"/>
        </a:spcAft>
        <a:defRPr sz="4500" b="1">
          <a:solidFill>
            <a:srgbClr val="347FD8"/>
          </a:solidFill>
          <a:latin typeface="Corbel" pitchFamily="34" charset="0"/>
          <a:ea typeface="ＭＳ Ｐゴシック" pitchFamily="-109" charset="-128"/>
          <a:cs typeface="ＭＳ Ｐゴシック" pitchFamily="-109" charset="-128"/>
        </a:defRPr>
      </a:lvl2pPr>
      <a:lvl3pPr algn="l" rtl="0" eaLnBrk="1" fontAlgn="base" hangingPunct="1">
        <a:spcBef>
          <a:spcPct val="0"/>
        </a:spcBef>
        <a:spcAft>
          <a:spcPct val="0"/>
        </a:spcAft>
        <a:defRPr sz="4500" b="1">
          <a:solidFill>
            <a:srgbClr val="347FD8"/>
          </a:solidFill>
          <a:latin typeface="Corbel" pitchFamily="34" charset="0"/>
          <a:ea typeface="ＭＳ Ｐゴシック" pitchFamily="-109" charset="-128"/>
          <a:cs typeface="ＭＳ Ｐゴシック" pitchFamily="-109" charset="-128"/>
        </a:defRPr>
      </a:lvl3pPr>
      <a:lvl4pPr algn="l" rtl="0" eaLnBrk="1" fontAlgn="base" hangingPunct="1">
        <a:spcBef>
          <a:spcPct val="0"/>
        </a:spcBef>
        <a:spcAft>
          <a:spcPct val="0"/>
        </a:spcAft>
        <a:defRPr sz="4500" b="1">
          <a:solidFill>
            <a:srgbClr val="347FD8"/>
          </a:solidFill>
          <a:latin typeface="Corbel" pitchFamily="34" charset="0"/>
          <a:ea typeface="ＭＳ Ｐゴシック" pitchFamily="-109" charset="-128"/>
          <a:cs typeface="ＭＳ Ｐゴシック" pitchFamily="-109" charset="-128"/>
        </a:defRPr>
      </a:lvl4pPr>
      <a:lvl5pPr algn="l" rtl="0" eaLnBrk="1" fontAlgn="base" hangingPunct="1">
        <a:spcBef>
          <a:spcPct val="0"/>
        </a:spcBef>
        <a:spcAft>
          <a:spcPct val="0"/>
        </a:spcAft>
        <a:defRPr sz="4500" b="1">
          <a:solidFill>
            <a:srgbClr val="347FD8"/>
          </a:solidFill>
          <a:latin typeface="Corbel" pitchFamily="34" charset="0"/>
          <a:ea typeface="ＭＳ Ｐゴシック" pitchFamily="-109" charset="-128"/>
          <a:cs typeface="ＭＳ Ｐゴシック" pitchFamily="-109" charset="-128"/>
        </a:defRPr>
      </a:lvl5pPr>
      <a:lvl6pPr marL="457200" algn="l" rtl="0" eaLnBrk="1" fontAlgn="base" hangingPunct="1">
        <a:spcBef>
          <a:spcPct val="0"/>
        </a:spcBef>
        <a:spcAft>
          <a:spcPct val="0"/>
        </a:spcAft>
        <a:defRPr sz="4500" b="1">
          <a:solidFill>
            <a:srgbClr val="347FD8"/>
          </a:solidFill>
          <a:latin typeface="Corbel" pitchFamily="34" charset="0"/>
        </a:defRPr>
      </a:lvl6pPr>
      <a:lvl7pPr marL="914400" algn="l" rtl="0" eaLnBrk="1" fontAlgn="base" hangingPunct="1">
        <a:spcBef>
          <a:spcPct val="0"/>
        </a:spcBef>
        <a:spcAft>
          <a:spcPct val="0"/>
        </a:spcAft>
        <a:defRPr sz="4500" b="1">
          <a:solidFill>
            <a:srgbClr val="347FD8"/>
          </a:solidFill>
          <a:latin typeface="Corbel" pitchFamily="34" charset="0"/>
        </a:defRPr>
      </a:lvl7pPr>
      <a:lvl8pPr marL="1371600" algn="l" rtl="0" eaLnBrk="1" fontAlgn="base" hangingPunct="1">
        <a:spcBef>
          <a:spcPct val="0"/>
        </a:spcBef>
        <a:spcAft>
          <a:spcPct val="0"/>
        </a:spcAft>
        <a:defRPr sz="4500" b="1">
          <a:solidFill>
            <a:srgbClr val="347FD8"/>
          </a:solidFill>
          <a:latin typeface="Corbel" pitchFamily="34" charset="0"/>
        </a:defRPr>
      </a:lvl8pPr>
      <a:lvl9pPr marL="1828800" algn="l" rtl="0" eaLnBrk="1" fontAlgn="base" hangingPunct="1">
        <a:spcBef>
          <a:spcPct val="0"/>
        </a:spcBef>
        <a:spcAft>
          <a:spcPct val="0"/>
        </a:spcAft>
        <a:defRPr sz="4500" b="1">
          <a:solidFill>
            <a:srgbClr val="347FD8"/>
          </a:solidFill>
          <a:latin typeface="Corbel" pitchFamily="34" charset="0"/>
        </a:defRPr>
      </a:lvl9pPr>
    </p:titleStyle>
    <p:bodyStyle>
      <a:lvl1pPr marL="438150" indent="-319088" algn="l" rtl="0" eaLnBrk="1" fontAlgn="base" hangingPunct="1">
        <a:spcBef>
          <a:spcPct val="0"/>
        </a:spcBef>
        <a:spcAft>
          <a:spcPct val="0"/>
        </a:spcAft>
        <a:buClr>
          <a:schemeClr val="accent1"/>
        </a:buClr>
        <a:buSzPct val="80000"/>
        <a:buFont typeface="Wingdings 2" pitchFamily="-110" charset="2"/>
        <a:buChar char=""/>
        <a:defRPr sz="2200" kern="1200">
          <a:solidFill>
            <a:schemeClr val="tx1"/>
          </a:solidFill>
          <a:latin typeface="+mn-lt"/>
          <a:ea typeface="ＭＳ Ｐゴシック" pitchFamily="-109" charset="-128"/>
          <a:cs typeface="ＭＳ Ｐゴシック" pitchFamily="-109" charset="-128"/>
        </a:defRPr>
      </a:lvl1pPr>
      <a:lvl2pPr marL="730250" indent="-273050" algn="l" rtl="0" eaLnBrk="1" fontAlgn="base" hangingPunct="1">
        <a:spcBef>
          <a:spcPct val="20000"/>
        </a:spcBef>
        <a:spcAft>
          <a:spcPct val="0"/>
        </a:spcAft>
        <a:buClr>
          <a:schemeClr val="accent2"/>
        </a:buClr>
        <a:buSzPct val="90000"/>
        <a:buFont typeface="Wingdings" pitchFamily="-110" charset="2"/>
        <a:buChar char=""/>
        <a:defRPr sz="2200" kern="1200">
          <a:solidFill>
            <a:schemeClr val="tx1"/>
          </a:solidFill>
          <a:latin typeface="+mn-lt"/>
          <a:ea typeface="ＭＳ Ｐゴシック" pitchFamily="-107" charset="-128"/>
          <a:cs typeface="+mn-cs"/>
        </a:defRPr>
      </a:lvl2pPr>
      <a:lvl3pPr marL="995363" indent="-228600" algn="l" rtl="0" eaLnBrk="1" fontAlgn="base" hangingPunct="1">
        <a:spcBef>
          <a:spcPct val="20000"/>
        </a:spcBef>
        <a:spcAft>
          <a:spcPct val="0"/>
        </a:spcAft>
        <a:buClr>
          <a:srgbClr val="9BBB59"/>
        </a:buClr>
        <a:buFont typeface="Arial" charset="0"/>
        <a:buChar char="▪"/>
        <a:defRPr sz="2400" kern="1200">
          <a:solidFill>
            <a:schemeClr val="tx1"/>
          </a:solidFill>
          <a:latin typeface="+mn-lt"/>
          <a:ea typeface="ＭＳ Ｐゴシック" pitchFamily="-107" charset="-128"/>
          <a:cs typeface="+mn-cs"/>
        </a:defRPr>
      </a:lvl3pPr>
      <a:lvl4pPr marL="1216025" indent="-182563" algn="l" rtl="0" eaLnBrk="1" fontAlgn="base" hangingPunct="1">
        <a:spcBef>
          <a:spcPct val="20000"/>
        </a:spcBef>
        <a:spcAft>
          <a:spcPct val="0"/>
        </a:spcAft>
        <a:buClr>
          <a:srgbClr val="8064A2"/>
        </a:buClr>
        <a:buFont typeface="Arial" charset="0"/>
        <a:buChar char="▪"/>
        <a:defRPr sz="2000" kern="1200">
          <a:solidFill>
            <a:schemeClr val="tx1"/>
          </a:solidFill>
          <a:latin typeface="+mn-lt"/>
          <a:ea typeface="ＭＳ Ｐゴシック" pitchFamily="-107" charset="-128"/>
          <a:cs typeface="+mn-cs"/>
        </a:defRPr>
      </a:lvl4pPr>
      <a:lvl5pPr marL="1425575" indent="-182563" algn="l" rtl="0" eaLnBrk="1" fontAlgn="base" hangingPunct="1">
        <a:spcBef>
          <a:spcPct val="20000"/>
        </a:spcBef>
        <a:spcAft>
          <a:spcPct val="0"/>
        </a:spcAft>
        <a:buClr>
          <a:srgbClr val="4BACC6"/>
        </a:buClr>
        <a:buFont typeface="Wingdings 3" pitchFamily="-110" charset="2"/>
        <a:buChar char=""/>
        <a:defRPr lang="en-US" sz="2000" kern="1200">
          <a:solidFill>
            <a:schemeClr val="tx1"/>
          </a:solidFill>
          <a:latin typeface="+mn-lt"/>
          <a:ea typeface="ＭＳ Ｐゴシック" pitchFamily="-107" charset="-128"/>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6"/>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250031" y="178594"/>
            <a:ext cx="8643938" cy="17145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r>
              <a:t>Title Text</a:t>
            </a:r>
          </a:p>
        </p:txBody>
      </p:sp>
      <p:sp>
        <p:nvSpPr>
          <p:cNvPr id="3" name="Body Level One…"/>
          <p:cNvSpPr txBox="1">
            <a:spLocks noGrp="1"/>
          </p:cNvSpPr>
          <p:nvPr>
            <p:ph type="body" idx="1"/>
          </p:nvPr>
        </p:nvSpPr>
        <p:spPr>
          <a:xfrm>
            <a:off x="250031" y="1919883"/>
            <a:ext cx="8643938" cy="442912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32632" y="6245233"/>
            <a:ext cx="220569" cy="222236"/>
          </a:xfrm>
          <a:prstGeom prst="rect">
            <a:avLst/>
          </a:prstGeom>
          <a:ln w="12700">
            <a:miter lim="400000"/>
          </a:ln>
        </p:spPr>
        <p:txBody>
          <a:bodyPr wrap="none" lIns="45718" tIns="45718" rIns="45718" bIns="45718" anchor="ctr">
            <a:spAutoFit/>
          </a:bodyPr>
          <a:lstStyle>
            <a:lvl1pPr algn="r">
              <a:defRPr sz="844">
                <a:latin typeface="Gill Sans Light"/>
                <a:ea typeface="Gill Sans Light"/>
                <a:cs typeface="Gill Sans Light"/>
                <a:sym typeface="Gill Sans Light"/>
              </a:defRPr>
            </a:lvl1pPr>
          </a:lstStyle>
          <a:p>
            <a:fld id="{86CB4B4D-7CA3-9044-876B-883B54F8677D}" type="slidenum">
              <a:t>‹#›</a:t>
            </a:fld>
            <a:endParaRPr/>
          </a:p>
        </p:txBody>
      </p:sp>
    </p:spTree>
    <p:extLst>
      <p:ext uri="{BB962C8B-B14F-4D97-AF65-F5344CB8AC3E}">
        <p14:creationId xmlns:p14="http://schemas.microsoft.com/office/powerpoint/2010/main" val="150027089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p:transition spd="med"/>
  <p:txStyles>
    <p:titleStyle>
      <a:lvl1pPr marL="0" marR="0" indent="0" algn="ctr" defTabSz="410751" rtl="0" latinLnBrk="0">
        <a:lnSpc>
          <a:spcPct val="100000"/>
        </a:lnSpc>
        <a:spcBef>
          <a:spcPts val="0"/>
        </a:spcBef>
        <a:spcAft>
          <a:spcPts val="0"/>
        </a:spcAft>
        <a:buClrTx/>
        <a:buSzTx/>
        <a:buFontTx/>
        <a:buNone/>
        <a:tabLst/>
        <a:defRPr sz="5062" b="0" i="0" u="none" strike="noStrike" cap="all" spc="0" baseline="0">
          <a:ln>
            <a:noFill/>
          </a:ln>
          <a:solidFill>
            <a:srgbClr val="535353"/>
          </a:solidFill>
          <a:uFillTx/>
          <a:latin typeface="Gill Sans Light"/>
          <a:ea typeface="Gill Sans Light"/>
          <a:cs typeface="Gill Sans Light"/>
          <a:sym typeface="Gill Sans Light"/>
        </a:defRPr>
      </a:lvl1pPr>
      <a:lvl2pPr marL="0" marR="0" indent="0" algn="ctr" defTabSz="410751" rtl="0" latinLnBrk="0">
        <a:lnSpc>
          <a:spcPct val="100000"/>
        </a:lnSpc>
        <a:spcBef>
          <a:spcPts val="0"/>
        </a:spcBef>
        <a:spcAft>
          <a:spcPts val="0"/>
        </a:spcAft>
        <a:buClrTx/>
        <a:buSzTx/>
        <a:buFontTx/>
        <a:buNone/>
        <a:tabLst/>
        <a:defRPr sz="5062" b="0" i="0" u="none" strike="noStrike" cap="all" spc="0" baseline="0">
          <a:ln>
            <a:noFill/>
          </a:ln>
          <a:solidFill>
            <a:srgbClr val="535353"/>
          </a:solidFill>
          <a:uFillTx/>
          <a:latin typeface="Gill Sans Light"/>
          <a:ea typeface="Gill Sans Light"/>
          <a:cs typeface="Gill Sans Light"/>
          <a:sym typeface="Gill Sans Light"/>
        </a:defRPr>
      </a:lvl2pPr>
      <a:lvl3pPr marL="0" marR="0" indent="0" algn="ctr" defTabSz="410751" rtl="0" latinLnBrk="0">
        <a:lnSpc>
          <a:spcPct val="100000"/>
        </a:lnSpc>
        <a:spcBef>
          <a:spcPts val="0"/>
        </a:spcBef>
        <a:spcAft>
          <a:spcPts val="0"/>
        </a:spcAft>
        <a:buClrTx/>
        <a:buSzTx/>
        <a:buFontTx/>
        <a:buNone/>
        <a:tabLst/>
        <a:defRPr sz="5062" b="0" i="0" u="none" strike="noStrike" cap="all" spc="0" baseline="0">
          <a:ln>
            <a:noFill/>
          </a:ln>
          <a:solidFill>
            <a:srgbClr val="535353"/>
          </a:solidFill>
          <a:uFillTx/>
          <a:latin typeface="Gill Sans Light"/>
          <a:ea typeface="Gill Sans Light"/>
          <a:cs typeface="Gill Sans Light"/>
          <a:sym typeface="Gill Sans Light"/>
        </a:defRPr>
      </a:lvl3pPr>
      <a:lvl4pPr marL="0" marR="0" indent="0" algn="ctr" defTabSz="410751" rtl="0" latinLnBrk="0">
        <a:lnSpc>
          <a:spcPct val="100000"/>
        </a:lnSpc>
        <a:spcBef>
          <a:spcPts val="0"/>
        </a:spcBef>
        <a:spcAft>
          <a:spcPts val="0"/>
        </a:spcAft>
        <a:buClrTx/>
        <a:buSzTx/>
        <a:buFontTx/>
        <a:buNone/>
        <a:tabLst/>
        <a:defRPr sz="5062" b="0" i="0" u="none" strike="noStrike" cap="all" spc="0" baseline="0">
          <a:ln>
            <a:noFill/>
          </a:ln>
          <a:solidFill>
            <a:srgbClr val="535353"/>
          </a:solidFill>
          <a:uFillTx/>
          <a:latin typeface="Gill Sans Light"/>
          <a:ea typeface="Gill Sans Light"/>
          <a:cs typeface="Gill Sans Light"/>
          <a:sym typeface="Gill Sans Light"/>
        </a:defRPr>
      </a:lvl4pPr>
      <a:lvl5pPr marL="0" marR="0" indent="0" algn="ctr" defTabSz="410751" rtl="0" latinLnBrk="0">
        <a:lnSpc>
          <a:spcPct val="100000"/>
        </a:lnSpc>
        <a:spcBef>
          <a:spcPts val="0"/>
        </a:spcBef>
        <a:spcAft>
          <a:spcPts val="0"/>
        </a:spcAft>
        <a:buClrTx/>
        <a:buSzTx/>
        <a:buFontTx/>
        <a:buNone/>
        <a:tabLst/>
        <a:defRPr sz="5062" b="0" i="0" u="none" strike="noStrike" cap="all" spc="0" baseline="0">
          <a:ln>
            <a:noFill/>
          </a:ln>
          <a:solidFill>
            <a:srgbClr val="535353"/>
          </a:solidFill>
          <a:uFillTx/>
          <a:latin typeface="Gill Sans Light"/>
          <a:ea typeface="Gill Sans Light"/>
          <a:cs typeface="Gill Sans Light"/>
          <a:sym typeface="Gill Sans Light"/>
        </a:defRPr>
      </a:lvl5pPr>
      <a:lvl6pPr marL="0" marR="0" indent="0" algn="ctr" defTabSz="410751" rtl="0" latinLnBrk="0">
        <a:lnSpc>
          <a:spcPct val="100000"/>
        </a:lnSpc>
        <a:spcBef>
          <a:spcPts val="0"/>
        </a:spcBef>
        <a:spcAft>
          <a:spcPts val="0"/>
        </a:spcAft>
        <a:buClrTx/>
        <a:buSzTx/>
        <a:buFontTx/>
        <a:buNone/>
        <a:tabLst/>
        <a:defRPr sz="5062" b="0" i="0" u="none" strike="noStrike" cap="all" spc="0" baseline="0">
          <a:ln>
            <a:noFill/>
          </a:ln>
          <a:solidFill>
            <a:srgbClr val="535353"/>
          </a:solidFill>
          <a:uFillTx/>
          <a:latin typeface="Gill Sans Light"/>
          <a:ea typeface="Gill Sans Light"/>
          <a:cs typeface="Gill Sans Light"/>
          <a:sym typeface="Gill Sans Light"/>
        </a:defRPr>
      </a:lvl6pPr>
      <a:lvl7pPr marL="0" marR="0" indent="0" algn="ctr" defTabSz="410751" rtl="0" latinLnBrk="0">
        <a:lnSpc>
          <a:spcPct val="100000"/>
        </a:lnSpc>
        <a:spcBef>
          <a:spcPts val="0"/>
        </a:spcBef>
        <a:spcAft>
          <a:spcPts val="0"/>
        </a:spcAft>
        <a:buClrTx/>
        <a:buSzTx/>
        <a:buFontTx/>
        <a:buNone/>
        <a:tabLst/>
        <a:defRPr sz="5062" b="0" i="0" u="none" strike="noStrike" cap="all" spc="0" baseline="0">
          <a:ln>
            <a:noFill/>
          </a:ln>
          <a:solidFill>
            <a:srgbClr val="535353"/>
          </a:solidFill>
          <a:uFillTx/>
          <a:latin typeface="Gill Sans Light"/>
          <a:ea typeface="Gill Sans Light"/>
          <a:cs typeface="Gill Sans Light"/>
          <a:sym typeface="Gill Sans Light"/>
        </a:defRPr>
      </a:lvl7pPr>
      <a:lvl8pPr marL="0" marR="0" indent="0" algn="ctr" defTabSz="410751" rtl="0" latinLnBrk="0">
        <a:lnSpc>
          <a:spcPct val="100000"/>
        </a:lnSpc>
        <a:spcBef>
          <a:spcPts val="0"/>
        </a:spcBef>
        <a:spcAft>
          <a:spcPts val="0"/>
        </a:spcAft>
        <a:buClrTx/>
        <a:buSzTx/>
        <a:buFontTx/>
        <a:buNone/>
        <a:tabLst/>
        <a:defRPr sz="5062" b="0" i="0" u="none" strike="noStrike" cap="all" spc="0" baseline="0">
          <a:ln>
            <a:noFill/>
          </a:ln>
          <a:solidFill>
            <a:srgbClr val="535353"/>
          </a:solidFill>
          <a:uFillTx/>
          <a:latin typeface="Gill Sans Light"/>
          <a:ea typeface="Gill Sans Light"/>
          <a:cs typeface="Gill Sans Light"/>
          <a:sym typeface="Gill Sans Light"/>
        </a:defRPr>
      </a:lvl8pPr>
      <a:lvl9pPr marL="0" marR="0" indent="0" algn="ctr" defTabSz="410751" rtl="0" latinLnBrk="0">
        <a:lnSpc>
          <a:spcPct val="100000"/>
        </a:lnSpc>
        <a:spcBef>
          <a:spcPts val="0"/>
        </a:spcBef>
        <a:spcAft>
          <a:spcPts val="0"/>
        </a:spcAft>
        <a:buClrTx/>
        <a:buSzTx/>
        <a:buFontTx/>
        <a:buNone/>
        <a:tabLst/>
        <a:defRPr sz="5062" b="0" i="0" u="none" strike="noStrike" cap="all" spc="0" baseline="0">
          <a:ln>
            <a:noFill/>
          </a:ln>
          <a:solidFill>
            <a:srgbClr val="535353"/>
          </a:solidFill>
          <a:uFillTx/>
          <a:latin typeface="Gill Sans Light"/>
          <a:ea typeface="Gill Sans Light"/>
          <a:cs typeface="Gill Sans Light"/>
          <a:sym typeface="Gill Sans Light"/>
        </a:defRPr>
      </a:lvl9pPr>
    </p:titleStyle>
    <p:bodyStyle>
      <a:lvl1pPr marL="366104" marR="0" indent="-366104" algn="l" defTabSz="410751" rtl="0" latinLnBrk="0">
        <a:lnSpc>
          <a:spcPct val="120000"/>
        </a:lnSpc>
        <a:spcBef>
          <a:spcPts val="3234"/>
        </a:spcBef>
        <a:spcAft>
          <a:spcPts val="0"/>
        </a:spcAft>
        <a:buClrTx/>
        <a:buSzPct val="82000"/>
        <a:buFontTx/>
        <a:buChar char="•"/>
        <a:tabLst/>
        <a:defRPr sz="3234" b="0" i="0" u="none" strike="noStrike" cap="none" spc="0" baseline="0">
          <a:ln>
            <a:noFill/>
          </a:ln>
          <a:solidFill>
            <a:srgbClr val="535353"/>
          </a:solidFill>
          <a:uFillTx/>
          <a:latin typeface="Gill Sans Light"/>
          <a:ea typeface="Gill Sans Light"/>
          <a:cs typeface="Gill Sans Light"/>
          <a:sym typeface="Gill Sans Light"/>
        </a:defRPr>
      </a:lvl1pPr>
      <a:lvl2pPr marL="732208" marR="0" indent="-366104" algn="l" defTabSz="410751" rtl="0" latinLnBrk="0">
        <a:lnSpc>
          <a:spcPct val="120000"/>
        </a:lnSpc>
        <a:spcBef>
          <a:spcPts val="3234"/>
        </a:spcBef>
        <a:spcAft>
          <a:spcPts val="0"/>
        </a:spcAft>
        <a:buClrTx/>
        <a:buSzPct val="82000"/>
        <a:buFontTx/>
        <a:buChar char="•"/>
        <a:tabLst/>
        <a:defRPr sz="3234" b="0" i="0" u="none" strike="noStrike" cap="none" spc="0" baseline="0">
          <a:ln>
            <a:noFill/>
          </a:ln>
          <a:solidFill>
            <a:srgbClr val="535353"/>
          </a:solidFill>
          <a:uFillTx/>
          <a:latin typeface="Gill Sans Light"/>
          <a:ea typeface="Gill Sans Light"/>
          <a:cs typeface="Gill Sans Light"/>
          <a:sym typeface="Gill Sans Light"/>
        </a:defRPr>
      </a:lvl2pPr>
      <a:lvl3pPr marL="1098313" marR="0" indent="-366104" algn="l" defTabSz="410751" rtl="0" latinLnBrk="0">
        <a:lnSpc>
          <a:spcPct val="120000"/>
        </a:lnSpc>
        <a:spcBef>
          <a:spcPts val="3234"/>
        </a:spcBef>
        <a:spcAft>
          <a:spcPts val="0"/>
        </a:spcAft>
        <a:buClrTx/>
        <a:buSzPct val="82000"/>
        <a:buFontTx/>
        <a:buChar char="•"/>
        <a:tabLst/>
        <a:defRPr sz="3234" b="0" i="0" u="none" strike="noStrike" cap="none" spc="0" baseline="0">
          <a:ln>
            <a:noFill/>
          </a:ln>
          <a:solidFill>
            <a:srgbClr val="535353"/>
          </a:solidFill>
          <a:uFillTx/>
          <a:latin typeface="Gill Sans Light"/>
          <a:ea typeface="Gill Sans Light"/>
          <a:cs typeface="Gill Sans Light"/>
          <a:sym typeface="Gill Sans Light"/>
        </a:defRPr>
      </a:lvl3pPr>
      <a:lvl4pPr marL="1464417" marR="0" indent="-366104" algn="l" defTabSz="410751" rtl="0" latinLnBrk="0">
        <a:lnSpc>
          <a:spcPct val="120000"/>
        </a:lnSpc>
        <a:spcBef>
          <a:spcPts val="3234"/>
        </a:spcBef>
        <a:spcAft>
          <a:spcPts val="0"/>
        </a:spcAft>
        <a:buClrTx/>
        <a:buSzPct val="82000"/>
        <a:buFontTx/>
        <a:buChar char="•"/>
        <a:tabLst/>
        <a:defRPr sz="3234" b="0" i="0" u="none" strike="noStrike" cap="none" spc="0" baseline="0">
          <a:ln>
            <a:noFill/>
          </a:ln>
          <a:solidFill>
            <a:srgbClr val="535353"/>
          </a:solidFill>
          <a:uFillTx/>
          <a:latin typeface="Gill Sans Light"/>
          <a:ea typeface="Gill Sans Light"/>
          <a:cs typeface="Gill Sans Light"/>
          <a:sym typeface="Gill Sans Light"/>
        </a:defRPr>
      </a:lvl4pPr>
      <a:lvl5pPr marL="1830521" marR="0" indent="-366104" algn="l" defTabSz="410751" rtl="0" latinLnBrk="0">
        <a:lnSpc>
          <a:spcPct val="120000"/>
        </a:lnSpc>
        <a:spcBef>
          <a:spcPts val="3234"/>
        </a:spcBef>
        <a:spcAft>
          <a:spcPts val="0"/>
        </a:spcAft>
        <a:buClrTx/>
        <a:buSzPct val="82000"/>
        <a:buFontTx/>
        <a:buChar char="•"/>
        <a:tabLst/>
        <a:defRPr sz="3234" b="0" i="0" u="none" strike="noStrike" cap="none" spc="0" baseline="0">
          <a:ln>
            <a:noFill/>
          </a:ln>
          <a:solidFill>
            <a:srgbClr val="535353"/>
          </a:solidFill>
          <a:uFillTx/>
          <a:latin typeface="Gill Sans Light"/>
          <a:ea typeface="Gill Sans Light"/>
          <a:cs typeface="Gill Sans Light"/>
          <a:sym typeface="Gill Sans Light"/>
        </a:defRPr>
      </a:lvl5pPr>
      <a:lvl6pPr marL="2196625" marR="0" indent="-366104" algn="l" defTabSz="410751" rtl="0" latinLnBrk="0">
        <a:lnSpc>
          <a:spcPct val="120000"/>
        </a:lnSpc>
        <a:spcBef>
          <a:spcPts val="3234"/>
        </a:spcBef>
        <a:spcAft>
          <a:spcPts val="0"/>
        </a:spcAft>
        <a:buClrTx/>
        <a:buSzPct val="82000"/>
        <a:buFontTx/>
        <a:buChar char="•"/>
        <a:tabLst/>
        <a:defRPr sz="3234" b="0" i="0" u="none" strike="noStrike" cap="none" spc="0" baseline="0">
          <a:ln>
            <a:noFill/>
          </a:ln>
          <a:solidFill>
            <a:srgbClr val="535353"/>
          </a:solidFill>
          <a:uFillTx/>
          <a:latin typeface="Gill Sans Light"/>
          <a:ea typeface="Gill Sans Light"/>
          <a:cs typeface="Gill Sans Light"/>
          <a:sym typeface="Gill Sans Light"/>
        </a:defRPr>
      </a:lvl6pPr>
      <a:lvl7pPr marL="2562729" marR="0" indent="-366104" algn="l" defTabSz="410751" rtl="0" latinLnBrk="0">
        <a:lnSpc>
          <a:spcPct val="120000"/>
        </a:lnSpc>
        <a:spcBef>
          <a:spcPts val="3234"/>
        </a:spcBef>
        <a:spcAft>
          <a:spcPts val="0"/>
        </a:spcAft>
        <a:buClrTx/>
        <a:buSzPct val="82000"/>
        <a:buFontTx/>
        <a:buChar char="•"/>
        <a:tabLst/>
        <a:defRPr sz="3234" b="0" i="0" u="none" strike="noStrike" cap="none" spc="0" baseline="0">
          <a:ln>
            <a:noFill/>
          </a:ln>
          <a:solidFill>
            <a:srgbClr val="535353"/>
          </a:solidFill>
          <a:uFillTx/>
          <a:latin typeface="Gill Sans Light"/>
          <a:ea typeface="Gill Sans Light"/>
          <a:cs typeface="Gill Sans Light"/>
          <a:sym typeface="Gill Sans Light"/>
        </a:defRPr>
      </a:lvl7pPr>
      <a:lvl8pPr marL="2928833" marR="0" indent="-366104" algn="l" defTabSz="410751" rtl="0" latinLnBrk="0">
        <a:lnSpc>
          <a:spcPct val="120000"/>
        </a:lnSpc>
        <a:spcBef>
          <a:spcPts val="3234"/>
        </a:spcBef>
        <a:spcAft>
          <a:spcPts val="0"/>
        </a:spcAft>
        <a:buClrTx/>
        <a:buSzPct val="82000"/>
        <a:buFontTx/>
        <a:buChar char="•"/>
        <a:tabLst/>
        <a:defRPr sz="3234" b="0" i="0" u="none" strike="noStrike" cap="none" spc="0" baseline="0">
          <a:ln>
            <a:noFill/>
          </a:ln>
          <a:solidFill>
            <a:srgbClr val="535353"/>
          </a:solidFill>
          <a:uFillTx/>
          <a:latin typeface="Gill Sans Light"/>
          <a:ea typeface="Gill Sans Light"/>
          <a:cs typeface="Gill Sans Light"/>
          <a:sym typeface="Gill Sans Light"/>
        </a:defRPr>
      </a:lvl8pPr>
      <a:lvl9pPr marL="3294938" marR="0" indent="-366104" algn="l" defTabSz="410751" rtl="0" latinLnBrk="0">
        <a:lnSpc>
          <a:spcPct val="120000"/>
        </a:lnSpc>
        <a:spcBef>
          <a:spcPts val="3234"/>
        </a:spcBef>
        <a:spcAft>
          <a:spcPts val="0"/>
        </a:spcAft>
        <a:buClrTx/>
        <a:buSzPct val="82000"/>
        <a:buFontTx/>
        <a:buChar char="•"/>
        <a:tabLst/>
        <a:defRPr sz="3234" b="0" i="0" u="none" strike="noStrike" cap="none" spc="0" baseline="0">
          <a:ln>
            <a:noFill/>
          </a:ln>
          <a:solidFill>
            <a:srgbClr val="535353"/>
          </a:solidFill>
          <a:uFillTx/>
          <a:latin typeface="Gill Sans Light"/>
          <a:ea typeface="Gill Sans Light"/>
          <a:cs typeface="Gill Sans Light"/>
          <a:sym typeface="Gill Sans Light"/>
        </a:defRPr>
      </a:lvl9pPr>
    </p:bodyStyle>
    <p:otherStyle>
      <a:lvl1pPr marL="0" marR="0" indent="0" algn="r" defTabSz="410751" rtl="0" latinLnBrk="0">
        <a:lnSpc>
          <a:spcPct val="100000"/>
        </a:lnSpc>
        <a:spcBef>
          <a:spcPts val="0"/>
        </a:spcBef>
        <a:spcAft>
          <a:spcPts val="0"/>
        </a:spcAft>
        <a:buClrTx/>
        <a:buSzTx/>
        <a:buFontTx/>
        <a:buNone/>
        <a:tabLst/>
        <a:defRPr sz="844" b="0" i="0" u="none" strike="noStrike" cap="none" spc="0" baseline="0">
          <a:ln>
            <a:noFill/>
          </a:ln>
          <a:solidFill>
            <a:schemeClr val="tx1"/>
          </a:solidFill>
          <a:uFillTx/>
          <a:latin typeface="+mn-lt"/>
          <a:ea typeface="+mn-ea"/>
          <a:cs typeface="+mn-cs"/>
          <a:sym typeface="Gill Sans Light"/>
        </a:defRPr>
      </a:lvl1pPr>
      <a:lvl2pPr marL="0" marR="0" indent="0" algn="r" defTabSz="410751" rtl="0" latinLnBrk="0">
        <a:lnSpc>
          <a:spcPct val="100000"/>
        </a:lnSpc>
        <a:spcBef>
          <a:spcPts val="0"/>
        </a:spcBef>
        <a:spcAft>
          <a:spcPts val="0"/>
        </a:spcAft>
        <a:buClrTx/>
        <a:buSzTx/>
        <a:buFontTx/>
        <a:buNone/>
        <a:tabLst/>
        <a:defRPr sz="844" b="0" i="0" u="none" strike="noStrike" cap="none" spc="0" baseline="0">
          <a:ln>
            <a:noFill/>
          </a:ln>
          <a:solidFill>
            <a:schemeClr val="tx1"/>
          </a:solidFill>
          <a:uFillTx/>
          <a:latin typeface="+mn-lt"/>
          <a:ea typeface="+mn-ea"/>
          <a:cs typeface="+mn-cs"/>
          <a:sym typeface="Gill Sans Light"/>
        </a:defRPr>
      </a:lvl2pPr>
      <a:lvl3pPr marL="0" marR="0" indent="0" algn="r" defTabSz="410751" rtl="0" latinLnBrk="0">
        <a:lnSpc>
          <a:spcPct val="100000"/>
        </a:lnSpc>
        <a:spcBef>
          <a:spcPts val="0"/>
        </a:spcBef>
        <a:spcAft>
          <a:spcPts val="0"/>
        </a:spcAft>
        <a:buClrTx/>
        <a:buSzTx/>
        <a:buFontTx/>
        <a:buNone/>
        <a:tabLst/>
        <a:defRPr sz="844" b="0" i="0" u="none" strike="noStrike" cap="none" spc="0" baseline="0">
          <a:ln>
            <a:noFill/>
          </a:ln>
          <a:solidFill>
            <a:schemeClr val="tx1"/>
          </a:solidFill>
          <a:uFillTx/>
          <a:latin typeface="+mn-lt"/>
          <a:ea typeface="+mn-ea"/>
          <a:cs typeface="+mn-cs"/>
          <a:sym typeface="Gill Sans Light"/>
        </a:defRPr>
      </a:lvl3pPr>
      <a:lvl4pPr marL="0" marR="0" indent="0" algn="r" defTabSz="410751" rtl="0" latinLnBrk="0">
        <a:lnSpc>
          <a:spcPct val="100000"/>
        </a:lnSpc>
        <a:spcBef>
          <a:spcPts val="0"/>
        </a:spcBef>
        <a:spcAft>
          <a:spcPts val="0"/>
        </a:spcAft>
        <a:buClrTx/>
        <a:buSzTx/>
        <a:buFontTx/>
        <a:buNone/>
        <a:tabLst/>
        <a:defRPr sz="844" b="0" i="0" u="none" strike="noStrike" cap="none" spc="0" baseline="0">
          <a:ln>
            <a:noFill/>
          </a:ln>
          <a:solidFill>
            <a:schemeClr val="tx1"/>
          </a:solidFill>
          <a:uFillTx/>
          <a:latin typeface="+mn-lt"/>
          <a:ea typeface="+mn-ea"/>
          <a:cs typeface="+mn-cs"/>
          <a:sym typeface="Gill Sans Light"/>
        </a:defRPr>
      </a:lvl4pPr>
      <a:lvl5pPr marL="0" marR="0" indent="0" algn="r" defTabSz="410751" rtl="0" latinLnBrk="0">
        <a:lnSpc>
          <a:spcPct val="100000"/>
        </a:lnSpc>
        <a:spcBef>
          <a:spcPts val="0"/>
        </a:spcBef>
        <a:spcAft>
          <a:spcPts val="0"/>
        </a:spcAft>
        <a:buClrTx/>
        <a:buSzTx/>
        <a:buFontTx/>
        <a:buNone/>
        <a:tabLst/>
        <a:defRPr sz="844" b="0" i="0" u="none" strike="noStrike" cap="none" spc="0" baseline="0">
          <a:ln>
            <a:noFill/>
          </a:ln>
          <a:solidFill>
            <a:schemeClr val="tx1"/>
          </a:solidFill>
          <a:uFillTx/>
          <a:latin typeface="+mn-lt"/>
          <a:ea typeface="+mn-ea"/>
          <a:cs typeface="+mn-cs"/>
          <a:sym typeface="Gill Sans Light"/>
        </a:defRPr>
      </a:lvl5pPr>
      <a:lvl6pPr marL="0" marR="0" indent="0" algn="r" defTabSz="410751" rtl="0" latinLnBrk="0">
        <a:lnSpc>
          <a:spcPct val="100000"/>
        </a:lnSpc>
        <a:spcBef>
          <a:spcPts val="0"/>
        </a:spcBef>
        <a:spcAft>
          <a:spcPts val="0"/>
        </a:spcAft>
        <a:buClrTx/>
        <a:buSzTx/>
        <a:buFontTx/>
        <a:buNone/>
        <a:tabLst/>
        <a:defRPr sz="844" b="0" i="0" u="none" strike="noStrike" cap="none" spc="0" baseline="0">
          <a:ln>
            <a:noFill/>
          </a:ln>
          <a:solidFill>
            <a:schemeClr val="tx1"/>
          </a:solidFill>
          <a:uFillTx/>
          <a:latin typeface="+mn-lt"/>
          <a:ea typeface="+mn-ea"/>
          <a:cs typeface="+mn-cs"/>
          <a:sym typeface="Gill Sans Light"/>
        </a:defRPr>
      </a:lvl6pPr>
      <a:lvl7pPr marL="0" marR="0" indent="0" algn="r" defTabSz="410751" rtl="0" latinLnBrk="0">
        <a:lnSpc>
          <a:spcPct val="100000"/>
        </a:lnSpc>
        <a:spcBef>
          <a:spcPts val="0"/>
        </a:spcBef>
        <a:spcAft>
          <a:spcPts val="0"/>
        </a:spcAft>
        <a:buClrTx/>
        <a:buSzTx/>
        <a:buFontTx/>
        <a:buNone/>
        <a:tabLst/>
        <a:defRPr sz="844" b="0" i="0" u="none" strike="noStrike" cap="none" spc="0" baseline="0">
          <a:ln>
            <a:noFill/>
          </a:ln>
          <a:solidFill>
            <a:schemeClr val="tx1"/>
          </a:solidFill>
          <a:uFillTx/>
          <a:latin typeface="+mn-lt"/>
          <a:ea typeface="+mn-ea"/>
          <a:cs typeface="+mn-cs"/>
          <a:sym typeface="Gill Sans Light"/>
        </a:defRPr>
      </a:lvl7pPr>
      <a:lvl8pPr marL="0" marR="0" indent="0" algn="r" defTabSz="410751" rtl="0" latinLnBrk="0">
        <a:lnSpc>
          <a:spcPct val="100000"/>
        </a:lnSpc>
        <a:spcBef>
          <a:spcPts val="0"/>
        </a:spcBef>
        <a:spcAft>
          <a:spcPts val="0"/>
        </a:spcAft>
        <a:buClrTx/>
        <a:buSzTx/>
        <a:buFontTx/>
        <a:buNone/>
        <a:tabLst/>
        <a:defRPr sz="844" b="0" i="0" u="none" strike="noStrike" cap="none" spc="0" baseline="0">
          <a:ln>
            <a:noFill/>
          </a:ln>
          <a:solidFill>
            <a:schemeClr val="tx1"/>
          </a:solidFill>
          <a:uFillTx/>
          <a:latin typeface="+mn-lt"/>
          <a:ea typeface="+mn-ea"/>
          <a:cs typeface="+mn-cs"/>
          <a:sym typeface="Gill Sans Light"/>
        </a:defRPr>
      </a:lvl8pPr>
      <a:lvl9pPr marL="0" marR="0" indent="0" algn="r" defTabSz="410751" rtl="0" latinLnBrk="0">
        <a:lnSpc>
          <a:spcPct val="100000"/>
        </a:lnSpc>
        <a:spcBef>
          <a:spcPts val="0"/>
        </a:spcBef>
        <a:spcAft>
          <a:spcPts val="0"/>
        </a:spcAft>
        <a:buClrTx/>
        <a:buSzTx/>
        <a:buFontTx/>
        <a:buNone/>
        <a:tabLst/>
        <a:defRPr sz="844" b="0" i="0" u="none" strike="noStrike" cap="none" spc="0" baseline="0">
          <a:ln>
            <a:noFill/>
          </a:ln>
          <a:solidFill>
            <a:schemeClr val="tx1"/>
          </a:solidFill>
          <a:uFillTx/>
          <a:latin typeface="+mn-lt"/>
          <a:ea typeface="+mn-ea"/>
          <a:cs typeface="+mn-cs"/>
          <a:sym typeface="Gill Sans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16.jpeg"/><Relationship Id="rId5" Type="http://schemas.microsoft.com/office/2007/relationships/hdphoto" Target="../media/hdphoto2.wdp"/><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16.jpeg"/><Relationship Id="rId5" Type="http://schemas.microsoft.com/office/2007/relationships/hdphoto" Target="../media/hdphoto2.wdp"/><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rM1aQC-HAX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42.png"/><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2.xml"/><Relationship Id="rId6" Type="http://schemas.openxmlformats.org/officeDocument/2006/relationships/hyperlink" Target="https://www.youtube.com/channel/UCOq07R0MkrDv62IshKecODw" TargetMode="External"/><Relationship Id="rId5" Type="http://schemas.openxmlformats.org/officeDocument/2006/relationships/hyperlink" Target="https://www.youtube.com/watch?v=tP4cCMMSfX0" TargetMode="External"/><Relationship Id="rId4" Type="http://schemas.openxmlformats.org/officeDocument/2006/relationships/hyperlink" Target="https://www.youtube.com/watch?v=t4N9qSKzlzw"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mailto:johnsonc@bio.unc.edu" TargetMode="Externa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p:cNvSpPr>
          <p:nvPr>
            <p:ph type="ctrTitle"/>
          </p:nvPr>
        </p:nvSpPr>
        <p:spPr>
          <a:xfrm>
            <a:off x="14632" y="98227"/>
            <a:ext cx="9114737" cy="2277070"/>
          </a:xfrm>
          <a:prstGeom prst="rect">
            <a:avLst/>
          </a:prstGeom>
        </p:spPr>
        <p:txBody>
          <a:bodyPr anchor="t">
            <a:normAutofit fontScale="90000"/>
          </a:bodyPr>
          <a:lstStyle/>
          <a:p>
            <a:pPr>
              <a:defRPr sz="6500"/>
            </a:pPr>
            <a:r>
              <a:t>BIOLOGY 252</a:t>
            </a:r>
            <a:br/>
            <a:r>
              <a:t>ANATOMY &amp; PHYSIOLOGY LAB</a:t>
            </a:r>
          </a:p>
        </p:txBody>
      </p:sp>
      <p:grpSp>
        <p:nvGrpSpPr>
          <p:cNvPr id="123" name="Group 123"/>
          <p:cNvGrpSpPr/>
          <p:nvPr/>
        </p:nvGrpSpPr>
        <p:grpSpPr>
          <a:xfrm>
            <a:off x="853309" y="1840417"/>
            <a:ext cx="7339266" cy="4727049"/>
            <a:chOff x="0" y="0"/>
            <a:chExt cx="10862493" cy="7521718"/>
          </a:xfrm>
        </p:grpSpPr>
        <p:grpSp>
          <p:nvGrpSpPr>
            <p:cNvPr id="120" name="Group 120"/>
            <p:cNvGrpSpPr/>
            <p:nvPr/>
          </p:nvGrpSpPr>
          <p:grpSpPr>
            <a:xfrm>
              <a:off x="0" y="0"/>
              <a:ext cx="10862493" cy="7109824"/>
              <a:chOff x="0" y="0"/>
              <a:chExt cx="10862492" cy="7109823"/>
            </a:xfrm>
          </p:grpSpPr>
          <p:pic>
            <p:nvPicPr>
              <p:cNvPr id="118" name="image2.png"/>
              <p:cNvPicPr>
                <a:picLocks noChangeAspect="1"/>
              </p:cNvPicPr>
              <p:nvPr/>
            </p:nvPicPr>
            <p:blipFill>
              <a:blip r:embed="rId2">
                <a:extLst/>
              </a:blip>
              <a:stretch>
                <a:fillRect/>
              </a:stretch>
            </p:blipFill>
            <p:spPr>
              <a:xfrm>
                <a:off x="203200" y="215900"/>
                <a:ext cx="10456093" cy="6678024"/>
              </a:xfrm>
              <a:prstGeom prst="rect">
                <a:avLst/>
              </a:prstGeom>
              <a:ln w="12700" cap="flat">
                <a:noFill/>
                <a:miter lim="400000"/>
              </a:ln>
              <a:effectLst/>
            </p:spPr>
          </p:pic>
          <p:pic>
            <p:nvPicPr>
              <p:cNvPr id="119" name="image3.png"/>
              <p:cNvPicPr>
                <a:picLocks noChangeAspect="1"/>
              </p:cNvPicPr>
              <p:nvPr/>
            </p:nvPicPr>
            <p:blipFill>
              <a:blip r:embed="rId3">
                <a:extLst/>
              </a:blip>
              <a:stretch>
                <a:fillRect/>
              </a:stretch>
            </p:blipFill>
            <p:spPr>
              <a:xfrm>
                <a:off x="0" y="0"/>
                <a:ext cx="10862493" cy="7109824"/>
              </a:xfrm>
              <a:prstGeom prst="rect">
                <a:avLst/>
              </a:prstGeom>
              <a:ln w="12700" cap="flat">
                <a:noFill/>
                <a:miter lim="400000"/>
              </a:ln>
              <a:effectLst/>
            </p:spPr>
          </p:pic>
        </p:grpSp>
        <p:sp>
          <p:nvSpPr>
            <p:cNvPr id="121" name="Shape 121"/>
            <p:cNvSpPr/>
            <p:nvPr/>
          </p:nvSpPr>
          <p:spPr>
            <a:xfrm>
              <a:off x="203199" y="7056468"/>
              <a:ext cx="10472354" cy="4652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spAutoFit/>
            </a:bodyPr>
            <a:lstStyle>
              <a:lvl1pPr algn="l">
                <a:defRPr sz="1900" cap="all"/>
              </a:lvl1pPr>
            </a:lstStyle>
            <a:p>
              <a:r>
                <a:rPr sz="1400" dirty="0"/>
                <a:t>North Carolina Collection Photographic Archives</a:t>
              </a:r>
            </a:p>
          </p:txBody>
        </p:sp>
        <p:sp>
          <p:nvSpPr>
            <p:cNvPr id="122" name="Shape 122"/>
            <p:cNvSpPr/>
            <p:nvPr/>
          </p:nvSpPr>
          <p:spPr>
            <a:xfrm>
              <a:off x="6125744" y="6956517"/>
              <a:ext cx="4707005" cy="525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ctr">
              <a:spAutoFit/>
            </a:bodyPr>
            <a:lstStyle>
              <a:lvl1pPr algn="r">
                <a:defRPr sz="1900" cap="all"/>
              </a:lvl1pPr>
            </a:lstStyle>
            <a:p>
              <a:r>
                <a:t>UNC Anatomy class, 1890</a:t>
              </a:r>
            </a:p>
          </p:txBody>
        </p:sp>
      </p:grpSp>
    </p:spTree>
    <p:extLst>
      <p:ext uri="{BB962C8B-B14F-4D97-AF65-F5344CB8AC3E}">
        <p14:creationId xmlns:p14="http://schemas.microsoft.com/office/powerpoint/2010/main" val="4246386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67000"/>
            <a:ext cx="9144000" cy="1250950"/>
          </a:xfrm>
        </p:spPr>
        <p:txBody>
          <a:bodyPr/>
          <a:lstStyle/>
          <a:p>
            <a:pPr algn="ctr"/>
            <a:r>
              <a:rPr lang="en-US" dirty="0"/>
              <a:t>Anatomy</a:t>
            </a:r>
          </a:p>
        </p:txBody>
      </p:sp>
    </p:spTree>
    <p:extLst>
      <p:ext uri="{BB962C8B-B14F-4D97-AF65-F5344CB8AC3E}">
        <p14:creationId xmlns:p14="http://schemas.microsoft.com/office/powerpoint/2010/main" val="2441733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772400" cy="1250950"/>
          </a:xfrm>
        </p:spPr>
        <p:txBody>
          <a:bodyPr/>
          <a:lstStyle/>
          <a:p>
            <a:r>
              <a:rPr lang="en-US" sz="4000" dirty="0"/>
              <a:t>Quick intro: </a:t>
            </a:r>
            <a:br>
              <a:rPr lang="en-US" sz="4000" dirty="0"/>
            </a:br>
            <a:r>
              <a:rPr lang="en-US" sz="4000" dirty="0"/>
              <a:t>Vertebrae</a:t>
            </a:r>
          </a:p>
        </p:txBody>
      </p:sp>
      <p:sp>
        <p:nvSpPr>
          <p:cNvPr id="3" name="Content Placeholder 2"/>
          <p:cNvSpPr>
            <a:spLocks noGrp="1"/>
          </p:cNvSpPr>
          <p:nvPr>
            <p:ph sz="half" idx="1"/>
          </p:nvPr>
        </p:nvSpPr>
        <p:spPr>
          <a:xfrm>
            <a:off x="457200" y="1590383"/>
            <a:ext cx="4038600" cy="4962817"/>
          </a:xfrm>
        </p:spPr>
        <p:txBody>
          <a:bodyPr/>
          <a:lstStyle/>
          <a:p>
            <a:r>
              <a:rPr lang="en-US" sz="2400" dirty="0"/>
              <a:t>Meals of the Day</a:t>
            </a:r>
          </a:p>
          <a:p>
            <a:pPr lvl="1"/>
            <a:r>
              <a:rPr lang="en-US" sz="2000" dirty="0"/>
              <a:t>7 Cervical</a:t>
            </a:r>
          </a:p>
          <a:p>
            <a:pPr lvl="1"/>
            <a:r>
              <a:rPr lang="en-US" sz="2000" dirty="0"/>
              <a:t>12 Thoracic</a:t>
            </a:r>
          </a:p>
          <a:p>
            <a:pPr lvl="1"/>
            <a:r>
              <a:rPr lang="en-US" sz="2000" dirty="0"/>
              <a:t>5 Lumbar</a:t>
            </a:r>
          </a:p>
          <a:p>
            <a:endParaRPr lang="en-US" sz="2400" dirty="0"/>
          </a:p>
          <a:p>
            <a:endParaRPr lang="en-US" sz="2400" dirty="0"/>
          </a:p>
          <a:p>
            <a:endParaRPr lang="en-US" sz="2400" dirty="0"/>
          </a:p>
          <a:p>
            <a:endParaRPr lang="en-US" sz="2400" dirty="0"/>
          </a:p>
          <a:p>
            <a:endParaRPr lang="en-US" sz="2400" dirty="0"/>
          </a:p>
          <a:p>
            <a:endParaRPr lang="en-US" sz="2400" dirty="0">
              <a:solidFill>
                <a:schemeClr val="bg1">
                  <a:lumMod val="50000"/>
                </a:schemeClr>
              </a:solidFill>
            </a:endParaRPr>
          </a:p>
          <a:p>
            <a:r>
              <a:rPr lang="en-US" sz="2400" dirty="0">
                <a:solidFill>
                  <a:schemeClr val="bg1">
                    <a:lumMod val="50000"/>
                  </a:schemeClr>
                </a:solidFill>
              </a:rPr>
              <a:t>Fused Vertebrae</a:t>
            </a:r>
          </a:p>
          <a:p>
            <a:pPr lvl="1"/>
            <a:r>
              <a:rPr lang="en-US" sz="2000" dirty="0">
                <a:solidFill>
                  <a:schemeClr val="bg1">
                    <a:lumMod val="50000"/>
                  </a:schemeClr>
                </a:solidFill>
              </a:rPr>
              <a:t>5 Sacral</a:t>
            </a:r>
          </a:p>
          <a:p>
            <a:pPr lvl="1"/>
            <a:r>
              <a:rPr lang="en-US" sz="2000" dirty="0">
                <a:solidFill>
                  <a:schemeClr val="bg1">
                    <a:lumMod val="50000"/>
                  </a:schemeClr>
                </a:solidFill>
              </a:rPr>
              <a:t>3-5 Coccygeal</a:t>
            </a:r>
          </a:p>
        </p:txBody>
      </p:sp>
      <p:pic>
        <p:nvPicPr>
          <p:cNvPr id="1026" name="Picture 2" descr="http://www.spineuniverse.com/sites/default/files/legacy-images/spine3-B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93964"/>
            <a:ext cx="4876800" cy="62068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3.gstatic.com/images?q=tbn:ANd9GcS7fQRgm4ekQmDOXaECSiXtidiFeddi2Q9QKTf8fFfkIHbCSgjOf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297382"/>
            <a:ext cx="2036370" cy="19047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0" y="1348655"/>
            <a:ext cx="533400" cy="4616648"/>
          </a:xfrm>
          <a:prstGeom prst="rect">
            <a:avLst/>
          </a:prstGeom>
          <a:noFill/>
        </p:spPr>
        <p:txBody>
          <a:bodyPr wrap="square" rtlCol="0">
            <a:spAutoFit/>
          </a:bodyPr>
          <a:lstStyle/>
          <a:p>
            <a:pPr algn="ctr"/>
            <a:r>
              <a:rPr lang="en-US" dirty="0"/>
              <a:t>7</a:t>
            </a:r>
          </a:p>
          <a:p>
            <a:pPr algn="ctr"/>
            <a:endParaRPr lang="en-US" dirty="0"/>
          </a:p>
          <a:p>
            <a:pPr algn="ctr"/>
            <a:endParaRPr lang="en-US" dirty="0"/>
          </a:p>
          <a:p>
            <a:pPr algn="ctr"/>
            <a:endParaRPr lang="en-US" sz="2400" dirty="0"/>
          </a:p>
          <a:p>
            <a:pPr algn="ctr"/>
            <a:r>
              <a:rPr lang="en-US" dirty="0"/>
              <a:t>12</a:t>
            </a:r>
          </a:p>
          <a:p>
            <a:pPr algn="ctr"/>
            <a:endParaRPr lang="en-US" dirty="0"/>
          </a:p>
          <a:p>
            <a:pPr algn="ctr"/>
            <a:endParaRPr lang="en-US" dirty="0"/>
          </a:p>
          <a:p>
            <a:pPr algn="ctr"/>
            <a:endParaRPr lang="en-US" dirty="0"/>
          </a:p>
          <a:p>
            <a:pPr algn="ctr"/>
            <a:endParaRPr lang="en-US" dirty="0"/>
          </a:p>
          <a:p>
            <a:pPr algn="ctr"/>
            <a:endParaRPr lang="en-US" sz="1400" dirty="0"/>
          </a:p>
          <a:p>
            <a:pPr algn="ctr"/>
            <a:r>
              <a:rPr lang="en-US" dirty="0"/>
              <a:t>5</a:t>
            </a:r>
          </a:p>
          <a:p>
            <a:pPr algn="ctr"/>
            <a:endParaRPr lang="en-US" dirty="0"/>
          </a:p>
          <a:p>
            <a:pPr algn="ctr"/>
            <a:endParaRPr lang="en-US" sz="2000" dirty="0"/>
          </a:p>
          <a:p>
            <a:pPr algn="ctr"/>
            <a:r>
              <a:rPr lang="en-US" dirty="0"/>
              <a:t>5</a:t>
            </a:r>
          </a:p>
          <a:p>
            <a:pPr algn="ctr"/>
            <a:endParaRPr lang="en-US" dirty="0"/>
          </a:p>
          <a:p>
            <a:pPr algn="ctr"/>
            <a:r>
              <a:rPr lang="en-US" dirty="0"/>
              <a:t>3-5</a:t>
            </a:r>
          </a:p>
        </p:txBody>
      </p:sp>
    </p:spTree>
    <p:extLst>
      <p:ext uri="{BB962C8B-B14F-4D97-AF65-F5344CB8AC3E}">
        <p14:creationId xmlns:p14="http://schemas.microsoft.com/office/powerpoint/2010/main" val="164935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52400"/>
            <a:ext cx="6934200" cy="707886"/>
          </a:xfrm>
          <a:prstGeom prst="rect">
            <a:avLst/>
          </a:prstGeom>
        </p:spPr>
        <p:txBody>
          <a:bodyPr wrap="square">
            <a:spAutoFit/>
          </a:bodyPr>
          <a:lstStyle/>
          <a:p>
            <a:r>
              <a:rPr lang="en-US" sz="4000" b="1" dirty="0">
                <a:solidFill>
                  <a:srgbClr val="347FD8"/>
                </a:solidFill>
                <a:ea typeface="ＭＳ Ｐゴシック" pitchFamily="-109" charset="-128"/>
              </a:rPr>
              <a:t>Quick intro: Terminology</a:t>
            </a:r>
            <a:endParaRPr lang="en-US" dirty="0"/>
          </a:p>
        </p:txBody>
      </p:sp>
      <p:sp>
        <p:nvSpPr>
          <p:cNvPr id="7" name="Rectangle 6"/>
          <p:cNvSpPr/>
          <p:nvPr/>
        </p:nvSpPr>
        <p:spPr>
          <a:xfrm>
            <a:off x="228600" y="990600"/>
            <a:ext cx="4572000" cy="923330"/>
          </a:xfrm>
          <a:prstGeom prst="rect">
            <a:avLst/>
          </a:prstGeom>
        </p:spPr>
        <p:txBody>
          <a:bodyPr>
            <a:spAutoFit/>
          </a:bodyPr>
          <a:lstStyle/>
          <a:p>
            <a:pPr fontAlgn="base">
              <a:spcBef>
                <a:spcPct val="0"/>
              </a:spcBef>
              <a:spcAft>
                <a:spcPct val="0"/>
              </a:spcAft>
            </a:pPr>
            <a:r>
              <a:rPr lang="en-US" b="1" dirty="0">
                <a:solidFill>
                  <a:prstClr val="black"/>
                </a:solidFill>
                <a:latin typeface="Arial" charset="0"/>
                <a:cs typeface="Arial" charset="0"/>
              </a:rPr>
              <a:t>Foramen = </a:t>
            </a:r>
            <a:r>
              <a:rPr lang="en-US" u="sng" dirty="0">
                <a:solidFill>
                  <a:prstClr val="black"/>
                </a:solidFill>
                <a:latin typeface="Arial" charset="0"/>
                <a:cs typeface="Arial" charset="0"/>
              </a:rPr>
              <a:t>a hole</a:t>
            </a:r>
          </a:p>
          <a:p>
            <a:pPr marL="285750" indent="-285750" fontAlgn="base">
              <a:spcBef>
                <a:spcPct val="0"/>
              </a:spcBef>
              <a:spcAft>
                <a:spcPct val="0"/>
              </a:spcAft>
              <a:buFont typeface="Arial" panose="020B0604020202020204" pitchFamily="34" charset="0"/>
              <a:buChar char="•"/>
            </a:pPr>
            <a:r>
              <a:rPr lang="en-US" b="1" dirty="0">
                <a:solidFill>
                  <a:prstClr val="black"/>
                </a:solidFill>
                <a:latin typeface="Arial" charset="0"/>
                <a:cs typeface="Arial" charset="0"/>
              </a:rPr>
              <a:t>vertebral </a:t>
            </a:r>
            <a:r>
              <a:rPr lang="en-US" dirty="0">
                <a:solidFill>
                  <a:prstClr val="black"/>
                </a:solidFill>
                <a:latin typeface="Arial" charset="0"/>
                <a:cs typeface="Arial" charset="0"/>
              </a:rPr>
              <a:t>(through vertebrae, big)</a:t>
            </a:r>
          </a:p>
          <a:p>
            <a:pPr marL="285750" indent="-285750" fontAlgn="base">
              <a:spcBef>
                <a:spcPct val="0"/>
              </a:spcBef>
              <a:spcAft>
                <a:spcPct val="0"/>
              </a:spcAft>
              <a:buFont typeface="Arial" panose="020B0604020202020204" pitchFamily="34" charset="0"/>
              <a:buChar char="•"/>
            </a:pPr>
            <a:r>
              <a:rPr lang="en-US" b="1" dirty="0">
                <a:solidFill>
                  <a:prstClr val="black"/>
                </a:solidFill>
                <a:latin typeface="Arial" charset="0"/>
                <a:cs typeface="Arial" charset="0"/>
              </a:rPr>
              <a:t>intervertebral </a:t>
            </a:r>
            <a:r>
              <a:rPr lang="en-US" dirty="0">
                <a:solidFill>
                  <a:prstClr val="black"/>
                </a:solidFill>
                <a:latin typeface="Arial" charset="0"/>
                <a:cs typeface="Arial" charset="0"/>
              </a:rPr>
              <a:t>(b/w vertebrae, little ) </a:t>
            </a:r>
          </a:p>
        </p:txBody>
      </p:sp>
      <p:sp>
        <p:nvSpPr>
          <p:cNvPr id="8" name="AutoShape 2" descr="Image result for vertebral foramen"/>
          <p:cNvSpPr>
            <a:spLocks noChangeAspect="1" noChangeArrowheads="1"/>
          </p:cNvSpPr>
          <p:nvPr/>
        </p:nvSpPr>
        <p:spPr bwMode="auto">
          <a:xfrm>
            <a:off x="155575" y="-2590800"/>
            <a:ext cx="5810250" cy="4581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Image result for vertebral foramen"/>
          <p:cNvSpPr>
            <a:spLocks noChangeAspect="1" noChangeArrowheads="1"/>
          </p:cNvSpPr>
          <p:nvPr/>
        </p:nvSpPr>
        <p:spPr bwMode="auto">
          <a:xfrm>
            <a:off x="307975" y="-2438400"/>
            <a:ext cx="5810250" cy="4581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Image result for intervertebral foramen"/>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0" b="100000" l="1200" r="100000">
                        <a14:foregroundMark x1="4800" y1="12500" x2="5000" y2="72768"/>
                        <a14:foregroundMark x1="5200" y1="29911" x2="21200" y2="45089"/>
                        <a14:foregroundMark x1="17800" y1="12054" x2="18200" y2="61161"/>
                        <a14:foregroundMark x1="20800" y1="47768" x2="44800" y2="48214"/>
                        <a14:foregroundMark x1="26000" y1="41964" x2="47800" y2="43304"/>
                        <a14:foregroundMark x1="77800" y1="19196" x2="97600" y2="19196"/>
                        <a14:foregroundMark x1="71600" y1="27679" x2="95600" y2="25893"/>
                        <a14:foregroundMark x1="11000" y1="59821" x2="17400" y2="78571"/>
                        <a14:foregroundMark x1="6800" y1="23661" x2="35400" y2="26339"/>
                        <a14:foregroundMark x1="46800" y1="5804" x2="79800" y2="30357"/>
                        <a14:foregroundMark x1="76800" y1="11161" x2="41400" y2="49107"/>
                        <a14:foregroundMark x1="78600" y1="61607" x2="13800" y2="55357"/>
                        <a14:foregroundMark x1="50200" y1="95536" x2="58000" y2="17857"/>
                        <a14:foregroundMark x1="28400" y1="50000" x2="21800" y2="75446"/>
                        <a14:foregroundMark x1="50000" y1="91071" x2="51000" y2="8482"/>
                        <a14:foregroundMark x1="57400" y1="66964" x2="76800" y2="66518"/>
                        <a14:foregroundMark x1="78000" y1="19196" x2="97400" y2="20089"/>
                        <a14:foregroundMark x1="97600" y1="25893" x2="78400" y2="29018"/>
                        <a14:foregroundMark x1="28200" y1="40625" x2="45800" y2="52232"/>
                        <a14:foregroundMark x1="30800" y1="55804" x2="51600" y2="36161"/>
                        <a14:backgroundMark x1="5000" y1="79018" x2="35200" y2="80804"/>
                        <a14:backgroundMark x1="4600" y1="79018" x2="36400" y2="79464"/>
                        <a14:backgroundMark x1="3000" y1="66518" x2="19200" y2="83929"/>
                        <a14:backgroundMark x1="9600" y1="76339" x2="7800" y2="43304"/>
                        <a14:backgroundMark x1="19800" y1="4911" x2="1600" y2="23214"/>
                        <a14:backgroundMark x1="2200" y1="11607" x2="3200" y2="79018"/>
                        <a14:backgroundMark x1="30200" y1="72768" x2="42600" y2="99107"/>
                        <a14:backgroundMark x1="34800" y1="70536" x2="40600" y2="94643"/>
                      </a14:backgroundRemoval>
                    </a14:imgEffect>
                  </a14:imgLayer>
                </a14:imgProps>
              </a:ext>
              <a:ext uri="{28A0092B-C50C-407E-A947-70E740481C1C}">
                <a14:useLocalDpi xmlns:a14="http://schemas.microsoft.com/office/drawing/2010/main" val="0"/>
              </a:ext>
            </a:extLst>
          </a:blip>
          <a:srcRect/>
          <a:stretch>
            <a:fillRect/>
          </a:stretch>
        </p:blipFill>
        <p:spPr bwMode="auto">
          <a:xfrm>
            <a:off x="4267200" y="674389"/>
            <a:ext cx="4762500" cy="2133601"/>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10" descr="Image result for vertebral canal"/>
          <p:cNvSpPr>
            <a:spLocks noChangeAspect="1" noChangeArrowheads="1"/>
          </p:cNvSpPr>
          <p:nvPr/>
        </p:nvSpPr>
        <p:spPr bwMode="auto">
          <a:xfrm>
            <a:off x="155575" y="-2019300"/>
            <a:ext cx="4762500" cy="3390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descr="Image result for vertebral canal"/>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551" b="98034" l="10000" r="96200"/>
                    </a14:imgEffect>
                  </a14:imgLayer>
                </a14:imgProps>
              </a:ext>
              <a:ext uri="{28A0092B-C50C-407E-A947-70E740481C1C}">
                <a14:useLocalDpi xmlns:a14="http://schemas.microsoft.com/office/drawing/2010/main" val="0"/>
              </a:ext>
            </a:extLst>
          </a:blip>
          <a:srcRect l="52419"/>
          <a:stretch/>
        </p:blipFill>
        <p:spPr bwMode="auto">
          <a:xfrm>
            <a:off x="685800" y="2209800"/>
            <a:ext cx="2266043" cy="3390900"/>
          </a:xfrm>
          <a:prstGeom prst="rect">
            <a:avLst/>
          </a:prstGeom>
          <a:noFill/>
          <a:extLst>
            <a:ext uri="{909E8E84-426E-40DD-AFC4-6F175D3DCCD1}">
              <a14:hiddenFill xmlns:a14="http://schemas.microsoft.com/office/drawing/2010/main">
                <a:solidFill>
                  <a:srgbClr val="FFFFFF"/>
                </a:solidFill>
              </a14:hiddenFill>
            </a:ext>
          </a:extLst>
        </p:spPr>
      </p:pic>
      <p:sp>
        <p:nvSpPr>
          <p:cNvPr id="16" name="Arc 15"/>
          <p:cNvSpPr/>
          <p:nvPr/>
        </p:nvSpPr>
        <p:spPr>
          <a:xfrm flipV="1">
            <a:off x="1308100" y="212725"/>
            <a:ext cx="3810000" cy="4359275"/>
          </a:xfrm>
          <a:prstGeom prst="arc">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Straight Connector 13"/>
          <p:cNvCxnSpPr>
            <a:stCxn id="16" idx="0"/>
          </p:cNvCxnSpPr>
          <p:nvPr/>
        </p:nvCxnSpPr>
        <p:spPr>
          <a:xfrm flipV="1">
            <a:off x="3213100" y="4098926"/>
            <a:ext cx="368300" cy="47307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6" idx="0"/>
          </p:cNvCxnSpPr>
          <p:nvPr/>
        </p:nvCxnSpPr>
        <p:spPr>
          <a:xfrm>
            <a:off x="3213100" y="4572000"/>
            <a:ext cx="368300" cy="5016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397250" y="3168277"/>
            <a:ext cx="1358900" cy="646331"/>
          </a:xfrm>
          <a:prstGeom prst="rect">
            <a:avLst/>
          </a:prstGeom>
          <a:noFill/>
        </p:spPr>
        <p:txBody>
          <a:bodyPr wrap="square" rtlCol="0">
            <a:spAutoFit/>
          </a:bodyPr>
          <a:lstStyle/>
          <a:p>
            <a:pPr algn="ctr"/>
            <a:r>
              <a:rPr lang="en-US" b="1" dirty="0"/>
              <a:t>Vertebral Canal</a:t>
            </a:r>
          </a:p>
        </p:txBody>
      </p:sp>
      <p:pic>
        <p:nvPicPr>
          <p:cNvPr id="1038" name="Picture 14" descr="Image result for vertebral can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2908300"/>
            <a:ext cx="2381250" cy="2381250"/>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7"/>
          <p:cNvCxnSpPr/>
          <p:nvPr/>
        </p:nvCxnSpPr>
        <p:spPr>
          <a:xfrm>
            <a:off x="7515225" y="2270125"/>
            <a:ext cx="0" cy="89815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590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52400"/>
            <a:ext cx="6934200" cy="707886"/>
          </a:xfrm>
          <a:prstGeom prst="rect">
            <a:avLst/>
          </a:prstGeom>
        </p:spPr>
        <p:txBody>
          <a:bodyPr wrap="square">
            <a:spAutoFit/>
          </a:bodyPr>
          <a:lstStyle/>
          <a:p>
            <a:r>
              <a:rPr lang="en-US" sz="4000" b="1" dirty="0">
                <a:solidFill>
                  <a:srgbClr val="347FD8"/>
                </a:solidFill>
                <a:ea typeface="ＭＳ Ｐゴシック" pitchFamily="-109" charset="-128"/>
              </a:rPr>
              <a:t>Quick intro: Terminology</a:t>
            </a:r>
            <a:endParaRPr lang="en-US" dirty="0"/>
          </a:p>
        </p:txBody>
      </p:sp>
      <p:sp>
        <p:nvSpPr>
          <p:cNvPr id="7" name="Rectangle 6"/>
          <p:cNvSpPr/>
          <p:nvPr/>
        </p:nvSpPr>
        <p:spPr>
          <a:xfrm>
            <a:off x="228600" y="990600"/>
            <a:ext cx="4572000" cy="923330"/>
          </a:xfrm>
          <a:prstGeom prst="rect">
            <a:avLst/>
          </a:prstGeom>
        </p:spPr>
        <p:txBody>
          <a:bodyPr>
            <a:spAutoFit/>
          </a:bodyPr>
          <a:lstStyle/>
          <a:p>
            <a:pPr fontAlgn="base">
              <a:spcBef>
                <a:spcPct val="0"/>
              </a:spcBef>
              <a:spcAft>
                <a:spcPct val="0"/>
              </a:spcAft>
            </a:pPr>
            <a:r>
              <a:rPr lang="en-US" b="1" dirty="0">
                <a:solidFill>
                  <a:schemeClr val="bg1">
                    <a:lumMod val="75000"/>
                  </a:schemeClr>
                </a:solidFill>
                <a:latin typeface="Arial" charset="0"/>
                <a:cs typeface="Arial" charset="0"/>
              </a:rPr>
              <a:t>Foramen = </a:t>
            </a:r>
            <a:r>
              <a:rPr lang="en-US" u="sng" dirty="0">
                <a:solidFill>
                  <a:schemeClr val="bg1">
                    <a:lumMod val="75000"/>
                  </a:schemeClr>
                </a:solidFill>
                <a:latin typeface="Arial" charset="0"/>
                <a:cs typeface="Arial" charset="0"/>
              </a:rPr>
              <a:t>a hole</a:t>
            </a:r>
          </a:p>
          <a:p>
            <a:pPr marL="285750" indent="-285750" fontAlgn="base">
              <a:spcBef>
                <a:spcPct val="0"/>
              </a:spcBef>
              <a:spcAft>
                <a:spcPct val="0"/>
              </a:spcAft>
              <a:buFont typeface="Arial" panose="020B0604020202020204" pitchFamily="34" charset="0"/>
              <a:buChar char="•"/>
            </a:pPr>
            <a:r>
              <a:rPr lang="en-US" b="1" dirty="0">
                <a:solidFill>
                  <a:schemeClr val="bg1">
                    <a:lumMod val="75000"/>
                  </a:schemeClr>
                </a:solidFill>
                <a:latin typeface="Arial" charset="0"/>
                <a:cs typeface="Arial" charset="0"/>
              </a:rPr>
              <a:t>vertebral </a:t>
            </a:r>
            <a:r>
              <a:rPr lang="en-US" dirty="0">
                <a:solidFill>
                  <a:schemeClr val="bg1">
                    <a:lumMod val="75000"/>
                  </a:schemeClr>
                </a:solidFill>
                <a:latin typeface="Arial" charset="0"/>
                <a:cs typeface="Arial" charset="0"/>
              </a:rPr>
              <a:t>(through vertebrae, big)</a:t>
            </a:r>
          </a:p>
          <a:p>
            <a:pPr marL="285750" indent="-285750" fontAlgn="base">
              <a:spcBef>
                <a:spcPct val="0"/>
              </a:spcBef>
              <a:spcAft>
                <a:spcPct val="0"/>
              </a:spcAft>
              <a:buFont typeface="Arial" panose="020B0604020202020204" pitchFamily="34" charset="0"/>
              <a:buChar char="•"/>
            </a:pPr>
            <a:r>
              <a:rPr lang="en-US" b="1" dirty="0">
                <a:solidFill>
                  <a:schemeClr val="bg1">
                    <a:lumMod val="75000"/>
                  </a:schemeClr>
                </a:solidFill>
                <a:latin typeface="Arial" charset="0"/>
                <a:cs typeface="Arial" charset="0"/>
              </a:rPr>
              <a:t>intervertebral </a:t>
            </a:r>
            <a:r>
              <a:rPr lang="en-US" dirty="0">
                <a:solidFill>
                  <a:schemeClr val="bg1">
                    <a:lumMod val="75000"/>
                  </a:schemeClr>
                </a:solidFill>
                <a:latin typeface="Arial" charset="0"/>
                <a:cs typeface="Arial" charset="0"/>
              </a:rPr>
              <a:t>(b/w vertebrae, little ) </a:t>
            </a:r>
          </a:p>
        </p:txBody>
      </p:sp>
      <p:sp>
        <p:nvSpPr>
          <p:cNvPr id="8" name="AutoShape 2" descr="Image result for vertebral foramen"/>
          <p:cNvSpPr>
            <a:spLocks noChangeAspect="1" noChangeArrowheads="1"/>
          </p:cNvSpPr>
          <p:nvPr/>
        </p:nvSpPr>
        <p:spPr bwMode="auto">
          <a:xfrm>
            <a:off x="155575" y="-2590800"/>
            <a:ext cx="5810250" cy="4581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Image result for vertebral foramen"/>
          <p:cNvSpPr>
            <a:spLocks noChangeAspect="1" noChangeArrowheads="1"/>
          </p:cNvSpPr>
          <p:nvPr/>
        </p:nvSpPr>
        <p:spPr bwMode="auto">
          <a:xfrm>
            <a:off x="307975" y="-2438400"/>
            <a:ext cx="5810250" cy="4581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Image result for intervertebral foramen"/>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0" b="100000" l="1200" r="100000">
                        <a14:foregroundMark x1="4800" y1="12500" x2="5000" y2="72768"/>
                        <a14:foregroundMark x1="5200" y1="29911" x2="21200" y2="45089"/>
                        <a14:foregroundMark x1="17800" y1="12054" x2="18200" y2="61161"/>
                        <a14:foregroundMark x1="20800" y1="47768" x2="44800" y2="48214"/>
                        <a14:foregroundMark x1="26000" y1="41964" x2="47800" y2="43304"/>
                        <a14:foregroundMark x1="77800" y1="19196" x2="97600" y2="19196"/>
                        <a14:foregroundMark x1="71600" y1="27679" x2="95600" y2="25893"/>
                        <a14:foregroundMark x1="11000" y1="59821" x2="17400" y2="78571"/>
                        <a14:foregroundMark x1="6800" y1="23661" x2="35400" y2="26339"/>
                        <a14:foregroundMark x1="46800" y1="5804" x2="79800" y2="30357"/>
                        <a14:foregroundMark x1="76800" y1="11161" x2="41400" y2="49107"/>
                        <a14:foregroundMark x1="78600" y1="61607" x2="13800" y2="55357"/>
                        <a14:foregroundMark x1="50200" y1="95536" x2="58000" y2="17857"/>
                        <a14:foregroundMark x1="28400" y1="50000" x2="21800" y2="75446"/>
                        <a14:foregroundMark x1="50000" y1="91071" x2="51000" y2="8482"/>
                        <a14:foregroundMark x1="57400" y1="66964" x2="76800" y2="66518"/>
                        <a14:foregroundMark x1="78000" y1="19196" x2="97400" y2="20089"/>
                        <a14:foregroundMark x1="97600" y1="25893" x2="78400" y2="29018"/>
                        <a14:foregroundMark x1="28200" y1="40625" x2="45800" y2="52232"/>
                        <a14:foregroundMark x1="30800" y1="55804" x2="51600" y2="36161"/>
                        <a14:backgroundMark x1="5000" y1="79018" x2="35200" y2="80804"/>
                        <a14:backgroundMark x1="4600" y1="79018" x2="36400" y2="79464"/>
                        <a14:backgroundMark x1="3000" y1="66518" x2="19200" y2="83929"/>
                        <a14:backgroundMark x1="9600" y1="76339" x2="7800" y2="43304"/>
                        <a14:backgroundMark x1="19800" y1="4911" x2="1600" y2="23214"/>
                        <a14:backgroundMark x1="2200" y1="11607" x2="3200" y2="79018"/>
                        <a14:backgroundMark x1="30200" y1="72768" x2="42600" y2="99107"/>
                        <a14:backgroundMark x1="34800" y1="70536" x2="40600" y2="94643"/>
                      </a14:backgroundRemoval>
                    </a14:imgEffect>
                    <a14:imgEffect>
                      <a14:sharpenSoften amount="-25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267200" y="674389"/>
            <a:ext cx="4762500" cy="2133601"/>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10" descr="Image result for vertebral canal"/>
          <p:cNvSpPr>
            <a:spLocks noChangeAspect="1" noChangeArrowheads="1"/>
          </p:cNvSpPr>
          <p:nvPr/>
        </p:nvSpPr>
        <p:spPr bwMode="auto">
          <a:xfrm>
            <a:off x="155575" y="-2019300"/>
            <a:ext cx="4762500" cy="3390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descr="Image result for vertebral canal"/>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551" b="98034" l="10000" r="96200"/>
                    </a14:imgEffect>
                  </a14:imgLayer>
                </a14:imgProps>
              </a:ext>
              <a:ext uri="{28A0092B-C50C-407E-A947-70E740481C1C}">
                <a14:useLocalDpi xmlns:a14="http://schemas.microsoft.com/office/drawing/2010/main" val="0"/>
              </a:ext>
            </a:extLst>
          </a:blip>
          <a:srcRect l="52419"/>
          <a:stretch/>
        </p:blipFill>
        <p:spPr bwMode="auto">
          <a:xfrm>
            <a:off x="685800" y="2209800"/>
            <a:ext cx="2266043" cy="3390900"/>
          </a:xfrm>
          <a:prstGeom prst="rect">
            <a:avLst/>
          </a:prstGeom>
          <a:noFill/>
          <a:extLst>
            <a:ext uri="{909E8E84-426E-40DD-AFC4-6F175D3DCCD1}">
              <a14:hiddenFill xmlns:a14="http://schemas.microsoft.com/office/drawing/2010/main">
                <a:solidFill>
                  <a:srgbClr val="FFFFFF"/>
                </a:solidFill>
              </a14:hiddenFill>
            </a:ext>
          </a:extLst>
        </p:spPr>
      </p:pic>
      <p:sp>
        <p:nvSpPr>
          <p:cNvPr id="16" name="Arc 15"/>
          <p:cNvSpPr/>
          <p:nvPr/>
        </p:nvSpPr>
        <p:spPr>
          <a:xfrm flipV="1">
            <a:off x="1308100" y="212725"/>
            <a:ext cx="3810000" cy="4359275"/>
          </a:xfrm>
          <a:prstGeom prst="arc">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lumMod val="75000"/>
                </a:schemeClr>
              </a:solidFill>
            </a:endParaRPr>
          </a:p>
        </p:txBody>
      </p:sp>
      <p:cxnSp>
        <p:nvCxnSpPr>
          <p:cNvPr id="14" name="Straight Connector 13"/>
          <p:cNvCxnSpPr>
            <a:stCxn id="16" idx="0"/>
          </p:cNvCxnSpPr>
          <p:nvPr/>
        </p:nvCxnSpPr>
        <p:spPr>
          <a:xfrm flipV="1">
            <a:off x="3213100" y="4098926"/>
            <a:ext cx="368300" cy="473074"/>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6" idx="0"/>
          </p:cNvCxnSpPr>
          <p:nvPr/>
        </p:nvCxnSpPr>
        <p:spPr>
          <a:xfrm>
            <a:off x="3213100" y="4572000"/>
            <a:ext cx="368300" cy="50165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397250" y="3168277"/>
            <a:ext cx="1358900" cy="646331"/>
          </a:xfrm>
          <a:prstGeom prst="rect">
            <a:avLst/>
          </a:prstGeom>
          <a:noFill/>
        </p:spPr>
        <p:txBody>
          <a:bodyPr wrap="square" rtlCol="0">
            <a:spAutoFit/>
          </a:bodyPr>
          <a:lstStyle/>
          <a:p>
            <a:pPr algn="ctr"/>
            <a:r>
              <a:rPr lang="en-US" b="1" dirty="0">
                <a:solidFill>
                  <a:schemeClr val="bg1">
                    <a:lumMod val="75000"/>
                  </a:schemeClr>
                </a:solidFill>
              </a:rPr>
              <a:t>Vertebral Canal</a:t>
            </a:r>
          </a:p>
        </p:txBody>
      </p:sp>
      <p:pic>
        <p:nvPicPr>
          <p:cNvPr id="1038" name="Picture 14" descr="Image result for vertebral can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2908300"/>
            <a:ext cx="2381250" cy="2381250"/>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7"/>
          <p:cNvCxnSpPr/>
          <p:nvPr/>
        </p:nvCxnSpPr>
        <p:spPr>
          <a:xfrm>
            <a:off x="7515225" y="2270125"/>
            <a:ext cx="0" cy="898152"/>
          </a:xfrm>
          <a:prstGeom prst="straightConnector1">
            <a:avLst/>
          </a:prstGeom>
          <a:ln w="57150">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1449614" y="4447381"/>
            <a:ext cx="1611086" cy="142001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48400" y="2908300"/>
            <a:ext cx="1611086" cy="142001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54956" y="5943600"/>
            <a:ext cx="5745843" cy="646331"/>
          </a:xfrm>
          <a:prstGeom prst="rect">
            <a:avLst/>
          </a:prstGeom>
        </p:spPr>
        <p:txBody>
          <a:bodyPr wrap="square">
            <a:spAutoFit/>
          </a:bodyPr>
          <a:lstStyle/>
          <a:p>
            <a:pPr fontAlgn="base">
              <a:spcBef>
                <a:spcPct val="0"/>
              </a:spcBef>
              <a:spcAft>
                <a:spcPct val="0"/>
              </a:spcAft>
            </a:pPr>
            <a:r>
              <a:rPr lang="en-US" b="1" dirty="0">
                <a:solidFill>
                  <a:prstClr val="black"/>
                </a:solidFill>
                <a:latin typeface="Arial" charset="0"/>
                <a:cs typeface="Arial" charset="0"/>
              </a:rPr>
              <a:t>Process = </a:t>
            </a:r>
            <a:r>
              <a:rPr lang="en-US" u="sng" dirty="0">
                <a:solidFill>
                  <a:prstClr val="black"/>
                </a:solidFill>
                <a:latin typeface="Arial" charset="0"/>
                <a:cs typeface="Arial" charset="0"/>
              </a:rPr>
              <a:t>a bony projection</a:t>
            </a:r>
          </a:p>
          <a:p>
            <a:pPr marL="285750" indent="-285750" fontAlgn="base">
              <a:spcBef>
                <a:spcPct val="0"/>
              </a:spcBef>
              <a:spcAft>
                <a:spcPct val="0"/>
              </a:spcAft>
              <a:buFont typeface="Arial" panose="020B0604020202020204" pitchFamily="34" charset="0"/>
              <a:buChar char="•"/>
            </a:pPr>
            <a:r>
              <a:rPr lang="en-US" b="1" dirty="0">
                <a:solidFill>
                  <a:prstClr val="black"/>
                </a:solidFill>
                <a:latin typeface="Arial" charset="0"/>
                <a:cs typeface="Arial" charset="0"/>
              </a:rPr>
              <a:t>Spinous process </a:t>
            </a:r>
            <a:r>
              <a:rPr lang="en-US" dirty="0">
                <a:solidFill>
                  <a:prstClr val="black"/>
                </a:solidFill>
                <a:latin typeface="Arial" charset="0"/>
                <a:cs typeface="Arial" charset="0"/>
              </a:rPr>
              <a:t>(feel on your own back!)</a:t>
            </a:r>
          </a:p>
        </p:txBody>
      </p:sp>
      <p:cxnSp>
        <p:nvCxnSpPr>
          <p:cNvPr id="4" name="Straight Arrow Connector 3"/>
          <p:cNvCxnSpPr/>
          <p:nvPr/>
        </p:nvCxnSpPr>
        <p:spPr>
          <a:xfrm flipV="1">
            <a:off x="6400799" y="4335463"/>
            <a:ext cx="247651" cy="153193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118225" y="5943599"/>
            <a:ext cx="2781300" cy="646331"/>
          </a:xfrm>
          <a:prstGeom prst="rect">
            <a:avLst/>
          </a:prstGeom>
          <a:noFill/>
        </p:spPr>
        <p:txBody>
          <a:bodyPr wrap="square" rtlCol="0">
            <a:spAutoFit/>
          </a:bodyPr>
          <a:lstStyle/>
          <a:p>
            <a:r>
              <a:rPr lang="en-US" dirty="0"/>
              <a:t>Which side of the body is the VERTEBRAL BODY on?</a:t>
            </a:r>
          </a:p>
        </p:txBody>
      </p:sp>
    </p:spTree>
    <p:extLst>
      <p:ext uri="{BB962C8B-B14F-4D97-AF65-F5344CB8AC3E}">
        <p14:creationId xmlns:p14="http://schemas.microsoft.com/office/powerpoint/2010/main" val="3807000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3" descr="C:\Users\Corey\Desktop\cord in colum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3312" y="0"/>
            <a:ext cx="1157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p:txBody>
          <a:bodyPr/>
          <a:lstStyle/>
          <a:p>
            <a:r>
              <a:rPr lang="en-US" dirty="0"/>
              <a:t>Gross Anatomy of the Spinal Cord:</a:t>
            </a:r>
          </a:p>
        </p:txBody>
      </p:sp>
      <p:sp>
        <p:nvSpPr>
          <p:cNvPr id="10244" name="Content Placeholder 7"/>
          <p:cNvSpPr>
            <a:spLocks noGrp="1"/>
          </p:cNvSpPr>
          <p:nvPr>
            <p:ph idx="1"/>
          </p:nvPr>
        </p:nvSpPr>
        <p:spPr/>
        <p:txBody>
          <a:bodyPr/>
          <a:lstStyle/>
          <a:p>
            <a:endParaRPr lang="pt-BR" sz="2000" b="1" dirty="0"/>
          </a:p>
          <a:p>
            <a:r>
              <a:rPr lang="pt-BR" sz="2000" b="1" dirty="0"/>
              <a:t>Location</a:t>
            </a:r>
            <a:r>
              <a:rPr lang="pt-BR" sz="2000" dirty="0"/>
              <a:t>: in vertebral canal</a:t>
            </a:r>
          </a:p>
          <a:p>
            <a:r>
              <a:rPr lang="pt-BR" sz="2000" b="1" dirty="0"/>
              <a:t>Extent</a:t>
            </a:r>
            <a:r>
              <a:rPr lang="pt-BR" sz="2000" dirty="0"/>
              <a:t>: from 1st cervical vertebra to 2nd lumbar vertebra</a:t>
            </a:r>
          </a:p>
          <a:p>
            <a:r>
              <a:rPr lang="pt-BR" sz="2000" b="1" dirty="0"/>
              <a:t>Function</a:t>
            </a:r>
            <a:r>
              <a:rPr lang="pt-BR" sz="2000" dirty="0"/>
              <a:t>: to bring information...</a:t>
            </a:r>
          </a:p>
          <a:p>
            <a:pPr lvl="1"/>
            <a:r>
              <a:rPr lang="pt-BR" sz="2000" dirty="0"/>
              <a:t>to the body from the brain (to control muscles)</a:t>
            </a:r>
          </a:p>
          <a:p>
            <a:pPr lvl="1"/>
            <a:r>
              <a:rPr lang="pt-BR" sz="2000" dirty="0"/>
              <a:t>from the body to the brain (to inform brain of surroundings)</a:t>
            </a:r>
          </a:p>
          <a:p>
            <a:endParaRPr lang="pt-BR" sz="2000" dirty="0"/>
          </a:p>
        </p:txBody>
      </p:sp>
    </p:spTree>
    <p:extLst>
      <p:ext uri="{BB962C8B-B14F-4D97-AF65-F5344CB8AC3E}">
        <p14:creationId xmlns:p14="http://schemas.microsoft.com/office/powerpoint/2010/main" val="3358969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24"/>
          <a:stretch/>
        </p:blipFill>
        <p:spPr bwMode="auto">
          <a:xfrm>
            <a:off x="4267200" y="295832"/>
            <a:ext cx="4600575" cy="58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6200" y="178007"/>
            <a:ext cx="4572001" cy="1938992"/>
          </a:xfrm>
          <a:prstGeom prst="rect">
            <a:avLst/>
          </a:prstGeom>
          <a:noFill/>
        </p:spPr>
        <p:txBody>
          <a:bodyPr wrap="square" rtlCol="0">
            <a:spAutoFit/>
          </a:bodyPr>
          <a:lstStyle/>
          <a:p>
            <a:r>
              <a:rPr lang="pt-BR" sz="2000" b="1" dirty="0"/>
              <a:t>Gross features</a:t>
            </a:r>
            <a:r>
              <a:rPr lang="pt-BR" sz="2000" dirty="0"/>
              <a:t>:</a:t>
            </a:r>
          </a:p>
          <a:p>
            <a:pPr lvl="1"/>
            <a:r>
              <a:rPr lang="pt-BR" sz="2000" dirty="0"/>
              <a:t>Cervical and lumbar enlargements</a:t>
            </a:r>
          </a:p>
          <a:p>
            <a:pPr lvl="1"/>
            <a:r>
              <a:rPr lang="pt-BR" sz="2000" dirty="0"/>
              <a:t>Conus medullaris</a:t>
            </a:r>
          </a:p>
          <a:p>
            <a:pPr lvl="1"/>
            <a:r>
              <a:rPr lang="pt-BR" sz="2000" dirty="0"/>
              <a:t>Filum Terminale</a:t>
            </a:r>
          </a:p>
          <a:p>
            <a:pPr lvl="1"/>
            <a:r>
              <a:rPr lang="pt-BR" sz="2000" dirty="0"/>
              <a:t>Spinal nerves</a:t>
            </a:r>
          </a:p>
          <a:p>
            <a:pPr lvl="1"/>
            <a:r>
              <a:rPr lang="pt-BR" sz="2000" dirty="0"/>
              <a:t>Cauda equina</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9800"/>
            <a:ext cx="3429000" cy="4577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486400" y="2961873"/>
            <a:ext cx="990600" cy="338554"/>
          </a:xfrm>
          <a:prstGeom prst="rect">
            <a:avLst/>
          </a:prstGeom>
          <a:noFill/>
        </p:spPr>
        <p:txBody>
          <a:bodyPr wrap="square" rtlCol="0">
            <a:spAutoFit/>
          </a:bodyPr>
          <a:lstStyle/>
          <a:p>
            <a:pPr fontAlgn="base">
              <a:spcBef>
                <a:spcPct val="0"/>
              </a:spcBef>
              <a:spcAft>
                <a:spcPct val="0"/>
              </a:spcAft>
            </a:pPr>
            <a:r>
              <a:rPr lang="en-US" sz="800" dirty="0">
                <a:solidFill>
                  <a:prstClr val="black"/>
                </a:solidFill>
                <a:latin typeface="Arial" charset="0"/>
                <a:cs typeface="Arial" charset="0"/>
              </a:rPr>
              <a:t>(T11 -&gt; Conus Medullaris)</a:t>
            </a:r>
          </a:p>
        </p:txBody>
      </p:sp>
      <p:sp>
        <p:nvSpPr>
          <p:cNvPr id="6" name="TextBox 5"/>
          <p:cNvSpPr txBox="1"/>
          <p:nvPr/>
        </p:nvSpPr>
        <p:spPr>
          <a:xfrm>
            <a:off x="5410200" y="1734979"/>
            <a:ext cx="990600" cy="246221"/>
          </a:xfrm>
          <a:prstGeom prst="rect">
            <a:avLst/>
          </a:prstGeom>
          <a:noFill/>
        </p:spPr>
        <p:txBody>
          <a:bodyPr wrap="square" rtlCol="0">
            <a:spAutoFit/>
          </a:bodyPr>
          <a:lstStyle/>
          <a:p>
            <a:r>
              <a:rPr lang="en-US" sz="1000" dirty="0"/>
              <a:t>(C3 -&gt; T2)</a:t>
            </a:r>
          </a:p>
        </p:txBody>
      </p:sp>
      <p:sp>
        <p:nvSpPr>
          <p:cNvPr id="3" name="Oval 2"/>
          <p:cNvSpPr/>
          <p:nvPr/>
        </p:nvSpPr>
        <p:spPr>
          <a:xfrm>
            <a:off x="304800" y="2748915"/>
            <a:ext cx="1219200" cy="6334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09600" y="3510915"/>
            <a:ext cx="914400" cy="6334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514599" y="3521801"/>
            <a:ext cx="838201" cy="6334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257800" y="1201463"/>
            <a:ext cx="838201"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290457" y="2450313"/>
            <a:ext cx="838201"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410200" y="3962400"/>
            <a:ext cx="2590800" cy="2362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705600" y="4800600"/>
            <a:ext cx="914400" cy="12192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687673" flipV="1">
            <a:off x="7274792" y="3813820"/>
            <a:ext cx="1929935" cy="1834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6248400" y="295832"/>
            <a:ext cx="2739025" cy="36665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477000" y="1734979"/>
            <a:ext cx="2586625" cy="830997"/>
          </a:xfrm>
          <a:prstGeom prst="rect">
            <a:avLst/>
          </a:prstGeom>
          <a:noFill/>
        </p:spPr>
        <p:txBody>
          <a:bodyPr wrap="square" rtlCol="0">
            <a:spAutoFit/>
          </a:bodyPr>
          <a:lstStyle/>
          <a:p>
            <a:r>
              <a:rPr lang="en-US" sz="2400" dirty="0"/>
              <a:t>What’s their significance?</a:t>
            </a:r>
          </a:p>
        </p:txBody>
      </p:sp>
      <p:pic>
        <p:nvPicPr>
          <p:cNvPr id="3077"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r="6661"/>
          <a:stretch/>
        </p:blipFill>
        <p:spPr bwMode="auto">
          <a:xfrm>
            <a:off x="6567487" y="368304"/>
            <a:ext cx="2419938" cy="359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072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4"/>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par>
                                <p:cTn id="45" presetID="1" presetClass="entr" presetSubtype="0" fill="hold" nodeType="withEffect">
                                  <p:stCondLst>
                                    <p:cond delay="0"/>
                                  </p:stCondLst>
                                  <p:childTnLst>
                                    <p:set>
                                      <p:cBhvr>
                                        <p:cTn id="46" dur="1" fill="hold">
                                          <p:stCondLst>
                                            <p:cond delay="0"/>
                                          </p:stCondLst>
                                        </p:cTn>
                                        <p:tgtEl>
                                          <p:spTgt spid="3076"/>
                                        </p:tgtEl>
                                        <p:attrNameLst>
                                          <p:attrName>style.visibility</p:attrName>
                                        </p:attrNameLst>
                                      </p:cBhvr>
                                      <p:to>
                                        <p:strVal val="visible"/>
                                      </p:to>
                                    </p:set>
                                  </p:childTnLst>
                                  <p:subTnLst>
                                    <p:set>
                                      <p:cBhvr override="childStyle">
                                        <p:cTn dur="1" fill="hold" display="0" masterRel="nextClick" afterEffect="1"/>
                                        <p:tgtEl>
                                          <p:spTgt spid="3076"/>
                                        </p:tgtEl>
                                        <p:attrNameLst>
                                          <p:attrName>style.visibility</p:attrName>
                                        </p:attrNameLst>
                                      </p:cBhvr>
                                      <p:to>
                                        <p:strVal val="hidden"/>
                                      </p:to>
                                    </p:set>
                                  </p:subTnLst>
                                </p:cTn>
                              </p:par>
                              <p:par>
                                <p:cTn id="47" presetID="1" presetClass="entr" presetSubtype="0" fill="hold" nodeType="withEffect">
                                  <p:stCondLst>
                                    <p:cond delay="0"/>
                                  </p:stCondLst>
                                  <p:childTnLst>
                                    <p:set>
                                      <p:cBhvr>
                                        <p:cTn id="48" dur="1" fill="hold">
                                          <p:stCondLst>
                                            <p:cond delay="0"/>
                                          </p:stCondLst>
                                        </p:cTn>
                                        <p:tgtEl>
                                          <p:spTgt spid="307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animBg="1"/>
      <p:bldP spid="8" grpId="0" animBg="1"/>
      <p:bldP spid="13" grpId="0" animBg="1"/>
      <p:bldP spid="14" grpId="0" animBg="1"/>
      <p:bldP spid="14" grpId="1" animBg="1"/>
      <p:bldP spid="17" grpId="0" animBg="1"/>
      <p:bldP spid="17" grpId="1" animBg="1"/>
      <p:bldP spid="11" grpId="0" animBg="1"/>
      <p:bldP spid="4"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a:t>The Vertebral Canal</a:t>
            </a:r>
          </a:p>
        </p:txBody>
      </p:sp>
      <p:sp>
        <p:nvSpPr>
          <p:cNvPr id="13316" name="Content Placeholder 3"/>
          <p:cNvSpPr>
            <a:spLocks noGrp="1"/>
          </p:cNvSpPr>
          <p:nvPr>
            <p:ph idx="1"/>
          </p:nvPr>
        </p:nvSpPr>
        <p:spPr>
          <a:xfrm>
            <a:off x="76200" y="810226"/>
            <a:ext cx="4191000" cy="6047774"/>
          </a:xfrm>
        </p:spPr>
        <p:txBody>
          <a:bodyPr/>
          <a:lstStyle/>
          <a:p>
            <a:r>
              <a:rPr lang="en-US" dirty="0"/>
              <a:t>Spaces</a:t>
            </a:r>
          </a:p>
          <a:p>
            <a:pPr lvl="1"/>
            <a:r>
              <a:rPr lang="en-US" dirty="0"/>
              <a:t>Epidural space: filled with fat and blood vessels</a:t>
            </a:r>
          </a:p>
          <a:p>
            <a:pPr lvl="1"/>
            <a:r>
              <a:rPr lang="en-US" dirty="0"/>
              <a:t>Subarachnoid space: filled with cerebrospinal fluid (CSF)</a:t>
            </a:r>
          </a:p>
          <a:p>
            <a:pPr lvl="1"/>
            <a:endParaRPr lang="en-US" sz="1100" dirty="0"/>
          </a:p>
          <a:p>
            <a:r>
              <a:rPr lang="en-US" dirty="0"/>
              <a:t>Meninges (protective layers)</a:t>
            </a:r>
          </a:p>
          <a:p>
            <a:pPr lvl="1"/>
            <a:r>
              <a:rPr lang="en-US" dirty="0"/>
              <a:t>Dura mater</a:t>
            </a:r>
          </a:p>
          <a:p>
            <a:pPr lvl="1"/>
            <a:r>
              <a:rPr lang="en-US" dirty="0"/>
              <a:t>Arachnoid mater</a:t>
            </a:r>
          </a:p>
          <a:p>
            <a:pPr lvl="1"/>
            <a:r>
              <a:rPr lang="en-US" dirty="0"/>
              <a:t>Pia mater</a:t>
            </a:r>
          </a:p>
          <a:p>
            <a:pPr lvl="1"/>
            <a:endParaRPr lang="en-US" sz="1100" dirty="0"/>
          </a:p>
          <a:p>
            <a:r>
              <a:rPr lang="en-US" dirty="0"/>
              <a:t>Spinal cord</a:t>
            </a:r>
          </a:p>
          <a:p>
            <a:pPr lvl="1"/>
            <a:r>
              <a:rPr lang="en-US" dirty="0"/>
              <a:t>White matter</a:t>
            </a:r>
          </a:p>
          <a:p>
            <a:pPr lvl="1"/>
            <a:r>
              <a:rPr lang="en-US" dirty="0"/>
              <a:t>Gray matter</a:t>
            </a:r>
          </a:p>
          <a:p>
            <a:pPr lvl="1"/>
            <a:r>
              <a:rPr lang="en-US" dirty="0"/>
              <a:t>Central canal (contains CSF)</a:t>
            </a:r>
          </a:p>
          <a:p>
            <a:pPr lvl="1"/>
            <a:endParaRPr lang="en-US" dirty="0"/>
          </a:p>
        </p:txBody>
      </p:sp>
      <p:grpSp>
        <p:nvGrpSpPr>
          <p:cNvPr id="13315" name="Group 71"/>
          <p:cNvGrpSpPr>
            <a:grpSpLocks noChangeAspect="1"/>
          </p:cNvGrpSpPr>
          <p:nvPr/>
        </p:nvGrpSpPr>
        <p:grpSpPr bwMode="auto">
          <a:xfrm>
            <a:off x="4149725" y="1668463"/>
            <a:ext cx="5146675" cy="5113337"/>
            <a:chOff x="3380582" y="61730"/>
            <a:chExt cx="4634582" cy="4604091"/>
          </a:xfrm>
        </p:grpSpPr>
        <p:pic>
          <p:nvPicPr>
            <p:cNvPr id="13317"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9000" y="1752600"/>
              <a:ext cx="33337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Box 7"/>
            <p:cNvSpPr txBox="1">
              <a:spLocks noChangeArrowheads="1"/>
            </p:cNvSpPr>
            <p:nvPr/>
          </p:nvSpPr>
          <p:spPr bwMode="auto">
            <a:xfrm>
              <a:off x="3948631" y="4419600"/>
              <a:ext cx="2362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sz="1000" b="1">
                  <a:solidFill>
                    <a:prstClr val="black"/>
                  </a:solidFill>
                  <a:ea typeface="ＭＳ Ｐゴシック" pitchFamily="-110" charset="-128"/>
                </a:rPr>
                <a:t>Cross section of spinal cord at C4</a:t>
              </a:r>
            </a:p>
          </p:txBody>
        </p:sp>
        <p:sp>
          <p:nvSpPr>
            <p:cNvPr id="13319" name="TextBox 29"/>
            <p:cNvSpPr txBox="1">
              <a:spLocks noChangeArrowheads="1"/>
            </p:cNvSpPr>
            <p:nvPr/>
          </p:nvSpPr>
          <p:spPr bwMode="auto">
            <a:xfrm>
              <a:off x="6400800" y="1371600"/>
              <a:ext cx="9525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1200">
                  <a:solidFill>
                    <a:prstClr val="black"/>
                  </a:solidFill>
                  <a:ea typeface="ＭＳ Ｐゴシック" pitchFamily="-110" charset="-128"/>
                </a:rPr>
                <a:t>Dura mater</a:t>
              </a:r>
            </a:p>
          </p:txBody>
        </p:sp>
        <p:sp>
          <p:nvSpPr>
            <p:cNvPr id="13320" name="TextBox 30"/>
            <p:cNvSpPr txBox="1">
              <a:spLocks noChangeArrowheads="1"/>
            </p:cNvSpPr>
            <p:nvPr/>
          </p:nvSpPr>
          <p:spPr bwMode="auto">
            <a:xfrm>
              <a:off x="6129011" y="1025325"/>
              <a:ext cx="11977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1200">
                  <a:solidFill>
                    <a:prstClr val="black"/>
                  </a:solidFill>
                  <a:ea typeface="ＭＳ Ｐゴシック" pitchFamily="-110" charset="-128"/>
                </a:rPr>
                <a:t>Epidural space</a:t>
              </a:r>
            </a:p>
          </p:txBody>
        </p:sp>
        <p:sp>
          <p:nvSpPr>
            <p:cNvPr id="13321" name="TextBox 31"/>
            <p:cNvSpPr txBox="1">
              <a:spLocks noChangeArrowheads="1"/>
            </p:cNvSpPr>
            <p:nvPr/>
          </p:nvSpPr>
          <p:spPr bwMode="auto">
            <a:xfrm>
              <a:off x="6664125" y="1981200"/>
              <a:ext cx="13099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1200">
                  <a:solidFill>
                    <a:prstClr val="black"/>
                  </a:solidFill>
                  <a:ea typeface="ＭＳ Ｐゴシック" pitchFamily="-110" charset="-128"/>
                </a:rPr>
                <a:t>Arachnoid mater</a:t>
              </a:r>
            </a:p>
          </p:txBody>
        </p:sp>
        <p:sp>
          <p:nvSpPr>
            <p:cNvPr id="13322" name="TextBox 32"/>
            <p:cNvSpPr txBox="1">
              <a:spLocks noChangeArrowheads="1"/>
            </p:cNvSpPr>
            <p:nvPr/>
          </p:nvSpPr>
          <p:spPr bwMode="auto">
            <a:xfrm>
              <a:off x="6877318" y="2362200"/>
              <a:ext cx="1137846" cy="41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1200">
                  <a:solidFill>
                    <a:prstClr val="black"/>
                  </a:solidFill>
                  <a:ea typeface="ＭＳ Ｐゴシック" pitchFamily="-110" charset="-128"/>
                </a:rPr>
                <a:t>Subarachnoid space</a:t>
              </a:r>
            </a:p>
          </p:txBody>
        </p:sp>
        <p:sp>
          <p:nvSpPr>
            <p:cNvPr id="13323" name="TextBox 33"/>
            <p:cNvSpPr txBox="1">
              <a:spLocks noChangeArrowheads="1"/>
            </p:cNvSpPr>
            <p:nvPr/>
          </p:nvSpPr>
          <p:spPr bwMode="auto">
            <a:xfrm>
              <a:off x="6922625" y="4091650"/>
              <a:ext cx="8418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1200">
                  <a:solidFill>
                    <a:prstClr val="black"/>
                  </a:solidFill>
                  <a:ea typeface="ＭＳ Ｐゴシック" pitchFamily="-110" charset="-128"/>
                </a:rPr>
                <a:t>Pia mater</a:t>
              </a:r>
            </a:p>
          </p:txBody>
        </p:sp>
        <p:cxnSp>
          <p:nvCxnSpPr>
            <p:cNvPr id="24" name="Straight Connector 23"/>
            <p:cNvCxnSpPr/>
            <p:nvPr/>
          </p:nvCxnSpPr>
          <p:spPr>
            <a:xfrm rot="16200000" flipH="1">
              <a:off x="5435585" y="3697380"/>
              <a:ext cx="656094" cy="460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33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0582" y="61730"/>
              <a:ext cx="175277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a:xfrm>
              <a:off x="3913802" y="542008"/>
              <a:ext cx="686181" cy="58605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ＭＳ Ｐゴシック" pitchFamily="-110" charset="-128"/>
              </a:endParaRPr>
            </a:p>
          </p:txBody>
        </p:sp>
        <p:cxnSp>
          <p:nvCxnSpPr>
            <p:cNvPr id="27" name="Straight Connector 26"/>
            <p:cNvCxnSpPr/>
            <p:nvPr/>
          </p:nvCxnSpPr>
          <p:spPr>
            <a:xfrm flipV="1">
              <a:off x="5982352" y="4232714"/>
              <a:ext cx="940640" cy="228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5418430" y="3720251"/>
              <a:ext cx="656094" cy="4603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965198" y="4255584"/>
              <a:ext cx="940640" cy="228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5775069" y="2140075"/>
              <a:ext cx="907760" cy="38307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5539194" y="2325897"/>
              <a:ext cx="699048" cy="16581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5799371" y="2145793"/>
              <a:ext cx="906331" cy="3830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562066" y="2333043"/>
              <a:ext cx="700477" cy="1643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960910" y="2523154"/>
              <a:ext cx="903472" cy="30160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5998078" y="2537448"/>
              <a:ext cx="902042" cy="3016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5486301" y="1524004"/>
              <a:ext cx="937781" cy="7447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5257574" y="1238124"/>
              <a:ext cx="937781" cy="7447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flipH="1" flipV="1">
              <a:off x="5219714" y="1681931"/>
              <a:ext cx="455978" cy="42600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5490589" y="1541157"/>
              <a:ext cx="937781" cy="7447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5263292" y="1265283"/>
              <a:ext cx="936351" cy="7447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flipH="1" flipV="1">
              <a:off x="5224002" y="1699084"/>
              <a:ext cx="455978" cy="4260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8011406" y="5451670"/>
            <a:ext cx="1006657" cy="461665"/>
          </a:xfrm>
          <a:prstGeom prst="rect">
            <a:avLst/>
          </a:prstGeom>
        </p:spPr>
        <p:txBody>
          <a:bodyPr wrap="square">
            <a:spAutoFit/>
          </a:bodyPr>
          <a:lstStyle/>
          <a:p>
            <a:pPr fontAlgn="base">
              <a:spcBef>
                <a:spcPct val="0"/>
              </a:spcBef>
              <a:spcAft>
                <a:spcPct val="0"/>
              </a:spcAft>
            </a:pPr>
            <a:r>
              <a:rPr lang="en-US" sz="1200" dirty="0">
                <a:solidFill>
                  <a:prstClr val="black"/>
                </a:solidFill>
                <a:latin typeface="Arial" charset="0"/>
                <a:cs typeface="Arial" charset="0"/>
              </a:rPr>
              <a:t>Denticulate ligament</a:t>
            </a:r>
          </a:p>
        </p:txBody>
      </p:sp>
      <p:cxnSp>
        <p:nvCxnSpPr>
          <p:cNvPr id="4" name="Straight Connector 3"/>
          <p:cNvCxnSpPr>
            <a:stCxn id="2" idx="1"/>
          </p:cNvCxnSpPr>
          <p:nvPr/>
        </p:nvCxnSpPr>
        <p:spPr>
          <a:xfrm flipH="1" flipV="1">
            <a:off x="7201839" y="5334000"/>
            <a:ext cx="809567" cy="348503"/>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flipH="1" flipV="1">
            <a:off x="7125963" y="5334000"/>
            <a:ext cx="816624" cy="34850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3" name="Rectangle 2"/>
          <p:cNvSpPr/>
          <p:nvPr/>
        </p:nvSpPr>
        <p:spPr>
          <a:xfrm>
            <a:off x="7942587" y="5334000"/>
            <a:ext cx="1075476" cy="653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320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6">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6">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6">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316">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31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 pains? Get an epidural!</a:t>
            </a:r>
          </a:p>
        </p:txBody>
      </p:sp>
      <p:sp>
        <p:nvSpPr>
          <p:cNvPr id="5" name="Content Placeholder 4"/>
          <p:cNvSpPr>
            <a:spLocks noGrp="1"/>
          </p:cNvSpPr>
          <p:nvPr>
            <p:ph idx="1"/>
          </p:nvPr>
        </p:nvSpPr>
        <p:spPr/>
        <p:txBody>
          <a:bodyPr/>
          <a:lstStyle/>
          <a:p>
            <a:r>
              <a:rPr lang="en-US" dirty="0">
                <a:hlinkClick r:id="rId3"/>
              </a:rPr>
              <a:t>https://www.youtube.com/watch?v=rM1aQC-HAX0</a:t>
            </a:r>
            <a:r>
              <a:rPr lang="en-US" dirty="0"/>
              <a:t> </a:t>
            </a:r>
          </a:p>
        </p:txBody>
      </p:sp>
      <p:pic>
        <p:nvPicPr>
          <p:cNvPr id="1026" name="Picture 2" descr="Image result for epidural shot diagram epidural spa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209800"/>
            <a:ext cx="530542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915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Identification Mini-quiz part 1</a:t>
            </a:r>
          </a:p>
        </p:txBody>
      </p:sp>
      <p:sp>
        <p:nvSpPr>
          <p:cNvPr id="3" name="Content Placeholder 2"/>
          <p:cNvSpPr>
            <a:spLocks noGrp="1"/>
          </p:cNvSpPr>
          <p:nvPr>
            <p:ph sz="half" idx="1"/>
          </p:nvPr>
        </p:nvSpPr>
        <p:spPr/>
        <p:txBody>
          <a:bodyPr/>
          <a:lstStyle/>
          <a:p>
            <a:r>
              <a:rPr lang="en-US" dirty="0"/>
              <a:t>Get in groups of 3-4</a:t>
            </a:r>
          </a:p>
          <a:p>
            <a:r>
              <a:rPr lang="en-US" dirty="0"/>
              <a:t>Use whiteboard to write down the answers</a:t>
            </a:r>
          </a:p>
        </p:txBody>
      </p:sp>
      <p:sp>
        <p:nvSpPr>
          <p:cNvPr id="4" name="Content Placeholder 3"/>
          <p:cNvSpPr>
            <a:spLocks noGrp="1"/>
          </p:cNvSpPr>
          <p:nvPr>
            <p:ph sz="half" idx="2"/>
          </p:nvPr>
        </p:nvSpPr>
        <p:spPr/>
        <p:txBody>
          <a:bodyPr/>
          <a:lstStyle/>
          <a:p>
            <a:r>
              <a:rPr lang="en-US" dirty="0"/>
              <a:t>This is not graded.</a:t>
            </a:r>
          </a:p>
          <a:p>
            <a:r>
              <a:rPr lang="en-US" dirty="0"/>
              <a:t>You may use your groupmates, but try not to consult your lab manual. </a:t>
            </a:r>
          </a:p>
        </p:txBody>
      </p:sp>
    </p:spTree>
    <p:extLst>
      <p:ext uri="{BB962C8B-B14F-4D97-AF65-F5344CB8AC3E}">
        <p14:creationId xmlns:p14="http://schemas.microsoft.com/office/powerpoint/2010/main" val="381448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1283732"/>
            <a:ext cx="8896350" cy="395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p:txBody>
          <a:bodyPr/>
          <a:lstStyle/>
          <a:p>
            <a:r>
              <a:rPr lang="en-US" dirty="0"/>
              <a:t>Identification Mini-Quiz part 1.a</a:t>
            </a:r>
          </a:p>
        </p:txBody>
      </p:sp>
      <p:cxnSp>
        <p:nvCxnSpPr>
          <p:cNvPr id="9" name="Straight Arrow Connector 8"/>
          <p:cNvCxnSpPr/>
          <p:nvPr/>
        </p:nvCxnSpPr>
        <p:spPr>
          <a:xfrm>
            <a:off x="1752600" y="1074184"/>
            <a:ext cx="1143000" cy="197381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V="1">
            <a:off x="5867400" y="3200400"/>
            <a:ext cx="152400" cy="255727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flipV="1">
            <a:off x="7162800" y="3233928"/>
            <a:ext cx="0" cy="263347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V="1">
            <a:off x="8115300" y="2667000"/>
            <a:ext cx="342900" cy="310398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V="1">
            <a:off x="5025118" y="3200400"/>
            <a:ext cx="84365" cy="255727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1371600" y="914400"/>
            <a:ext cx="381000" cy="369332"/>
          </a:xfrm>
          <a:prstGeom prst="rect">
            <a:avLst/>
          </a:prstGeom>
          <a:noFill/>
        </p:spPr>
        <p:txBody>
          <a:bodyPr wrap="square" rtlCol="0">
            <a:spAutoFit/>
          </a:bodyPr>
          <a:lstStyle/>
          <a:p>
            <a:r>
              <a:rPr lang="en-US" dirty="0"/>
              <a:t>1</a:t>
            </a:r>
          </a:p>
        </p:txBody>
      </p:sp>
      <p:sp>
        <p:nvSpPr>
          <p:cNvPr id="19" name="TextBox 18"/>
          <p:cNvSpPr txBox="1"/>
          <p:nvPr/>
        </p:nvSpPr>
        <p:spPr>
          <a:xfrm>
            <a:off x="4876800" y="5770987"/>
            <a:ext cx="381000" cy="369332"/>
          </a:xfrm>
          <a:prstGeom prst="rect">
            <a:avLst/>
          </a:prstGeom>
          <a:noFill/>
        </p:spPr>
        <p:txBody>
          <a:bodyPr wrap="square" rtlCol="0">
            <a:spAutoFit/>
          </a:bodyPr>
          <a:lstStyle/>
          <a:p>
            <a:r>
              <a:rPr lang="en-US" dirty="0"/>
              <a:t>2</a:t>
            </a:r>
          </a:p>
        </p:txBody>
      </p:sp>
      <p:sp>
        <p:nvSpPr>
          <p:cNvPr id="20" name="TextBox 19"/>
          <p:cNvSpPr txBox="1"/>
          <p:nvPr/>
        </p:nvSpPr>
        <p:spPr>
          <a:xfrm>
            <a:off x="5715000" y="5850977"/>
            <a:ext cx="381000" cy="369332"/>
          </a:xfrm>
          <a:prstGeom prst="rect">
            <a:avLst/>
          </a:prstGeom>
          <a:noFill/>
        </p:spPr>
        <p:txBody>
          <a:bodyPr wrap="square" rtlCol="0">
            <a:spAutoFit/>
          </a:bodyPr>
          <a:lstStyle/>
          <a:p>
            <a:r>
              <a:rPr lang="en-US" dirty="0"/>
              <a:t>3</a:t>
            </a:r>
          </a:p>
        </p:txBody>
      </p:sp>
      <p:sp>
        <p:nvSpPr>
          <p:cNvPr id="21" name="TextBox 20"/>
          <p:cNvSpPr txBox="1"/>
          <p:nvPr/>
        </p:nvSpPr>
        <p:spPr>
          <a:xfrm>
            <a:off x="6972300" y="5867400"/>
            <a:ext cx="381000" cy="369332"/>
          </a:xfrm>
          <a:prstGeom prst="rect">
            <a:avLst/>
          </a:prstGeom>
          <a:noFill/>
        </p:spPr>
        <p:txBody>
          <a:bodyPr wrap="square" rtlCol="0">
            <a:spAutoFit/>
          </a:bodyPr>
          <a:lstStyle/>
          <a:p>
            <a:r>
              <a:rPr lang="en-US" dirty="0"/>
              <a:t>4</a:t>
            </a:r>
          </a:p>
        </p:txBody>
      </p:sp>
      <p:sp>
        <p:nvSpPr>
          <p:cNvPr id="22" name="TextBox 21"/>
          <p:cNvSpPr txBox="1"/>
          <p:nvPr/>
        </p:nvSpPr>
        <p:spPr>
          <a:xfrm>
            <a:off x="7924800" y="5770987"/>
            <a:ext cx="381000" cy="369332"/>
          </a:xfrm>
          <a:prstGeom prst="rect">
            <a:avLst/>
          </a:prstGeom>
          <a:noFill/>
        </p:spPr>
        <p:txBody>
          <a:bodyPr wrap="square" rtlCol="0">
            <a:spAutoFit/>
          </a:bodyPr>
          <a:lstStyle/>
          <a:p>
            <a:r>
              <a:rPr lang="en-US" dirty="0"/>
              <a:t>5</a:t>
            </a:r>
          </a:p>
        </p:txBody>
      </p:sp>
      <p:sp>
        <p:nvSpPr>
          <p:cNvPr id="24" name="TextBox 23"/>
          <p:cNvSpPr txBox="1"/>
          <p:nvPr/>
        </p:nvSpPr>
        <p:spPr>
          <a:xfrm>
            <a:off x="335902" y="5510349"/>
            <a:ext cx="4038600" cy="1077218"/>
          </a:xfrm>
          <a:prstGeom prst="rect">
            <a:avLst/>
          </a:prstGeom>
          <a:noFill/>
        </p:spPr>
        <p:txBody>
          <a:bodyPr wrap="square" rtlCol="0">
            <a:spAutoFit/>
          </a:bodyPr>
          <a:lstStyle/>
          <a:p>
            <a:pPr algn="ctr"/>
            <a:r>
              <a:rPr lang="en-US" sz="3200" dirty="0"/>
              <a:t>BE AS SPECIFIC AS POSSIBLE</a:t>
            </a:r>
          </a:p>
        </p:txBody>
      </p:sp>
    </p:spTree>
    <p:extLst>
      <p:ext uri="{BB962C8B-B14F-4D97-AF65-F5344CB8AC3E}">
        <p14:creationId xmlns:p14="http://schemas.microsoft.com/office/powerpoint/2010/main" val="4276626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a:t>
            </a:r>
          </a:p>
        </p:txBody>
      </p:sp>
      <p:sp>
        <p:nvSpPr>
          <p:cNvPr id="3" name="Content Placeholder 2"/>
          <p:cNvSpPr>
            <a:spLocks noGrp="1"/>
          </p:cNvSpPr>
          <p:nvPr>
            <p:ph sz="half" idx="1"/>
          </p:nvPr>
        </p:nvSpPr>
        <p:spPr>
          <a:xfrm>
            <a:off x="228600" y="838200"/>
            <a:ext cx="8458200" cy="5638800"/>
          </a:xfrm>
        </p:spPr>
        <p:txBody>
          <a:bodyPr/>
          <a:lstStyle/>
          <a:p>
            <a:r>
              <a:rPr lang="en-US" sz="2400" dirty="0"/>
              <a:t>Expectations</a:t>
            </a:r>
          </a:p>
          <a:p>
            <a:pPr lvl="1"/>
            <a:r>
              <a:rPr lang="en-US" sz="2000" dirty="0"/>
              <a:t>Yes it’s 1 credit hour, but PLAN to put in a lot of time to do well</a:t>
            </a:r>
          </a:p>
          <a:p>
            <a:pPr lvl="2"/>
            <a:r>
              <a:rPr lang="en-US" sz="1600" dirty="0"/>
              <a:t>Just the “nature of the beast”  -&gt; A lot to cover in a little time!</a:t>
            </a:r>
          </a:p>
          <a:p>
            <a:pPr lvl="2"/>
            <a:r>
              <a:rPr lang="en-US" sz="1600" dirty="0"/>
              <a:t>Work SMARTER not HARDER</a:t>
            </a:r>
          </a:p>
          <a:p>
            <a:pPr lvl="3"/>
            <a:r>
              <a:rPr lang="en-US" sz="1400" dirty="0"/>
              <a:t>I’ll give you tips….</a:t>
            </a:r>
          </a:p>
          <a:p>
            <a:pPr lvl="3"/>
            <a:endParaRPr lang="en-US" sz="1400" dirty="0"/>
          </a:p>
          <a:p>
            <a:r>
              <a:rPr lang="en-US" sz="2400" dirty="0"/>
              <a:t>Study </a:t>
            </a:r>
          </a:p>
          <a:p>
            <a:pPr lvl="1"/>
            <a:r>
              <a:rPr lang="en-US" sz="2000" dirty="0"/>
              <a:t>OFTEN</a:t>
            </a:r>
          </a:p>
          <a:p>
            <a:pPr lvl="2"/>
            <a:r>
              <a:rPr lang="en-US" sz="1800" dirty="0"/>
              <a:t>Do not cram for exams – you will fail!</a:t>
            </a:r>
          </a:p>
          <a:p>
            <a:pPr lvl="2"/>
            <a:r>
              <a:rPr lang="en-US" sz="1800" dirty="0"/>
              <a:t>Review each night (even a tiny bit)</a:t>
            </a:r>
          </a:p>
          <a:p>
            <a:pPr lvl="1"/>
            <a:r>
              <a:rPr lang="en-US" sz="2000" dirty="0"/>
              <a:t>Mix it up</a:t>
            </a:r>
          </a:p>
          <a:p>
            <a:pPr lvl="2"/>
            <a:r>
              <a:rPr lang="en-US" sz="1800" dirty="0"/>
              <a:t>Lab manual, review materials online, pictures</a:t>
            </a:r>
          </a:p>
          <a:p>
            <a:pPr lvl="2"/>
            <a:r>
              <a:rPr lang="en-US" sz="1800" dirty="0"/>
              <a:t>Mnemonics, songs, USE YOUR OWN BODY</a:t>
            </a:r>
          </a:p>
          <a:p>
            <a:pPr lvl="2"/>
            <a:r>
              <a:rPr lang="en-US" sz="1800" dirty="0"/>
              <a:t>Study Aids</a:t>
            </a:r>
          </a:p>
          <a:p>
            <a:pPr lvl="2"/>
            <a:endParaRPr lang="en-US" sz="1800" dirty="0"/>
          </a:p>
          <a:p>
            <a:r>
              <a:rPr lang="en-US" sz="2400" dirty="0"/>
              <a:t>Spend (</a:t>
            </a:r>
            <a:r>
              <a:rPr lang="en-US" sz="2400" b="1" u="sng" dirty="0"/>
              <a:t>FULL)</a:t>
            </a:r>
            <a:r>
              <a:rPr lang="en-US" sz="2400" dirty="0"/>
              <a:t> time wisely in LAB!!</a:t>
            </a:r>
          </a:p>
          <a:p>
            <a:pPr marL="119062" indent="0">
              <a:buNone/>
            </a:pPr>
            <a:endParaRPr lang="en-US"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362199"/>
            <a:ext cx="2667000" cy="2561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528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1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67000"/>
            <a:ext cx="9144000" cy="1250950"/>
          </a:xfrm>
        </p:spPr>
        <p:txBody>
          <a:bodyPr/>
          <a:lstStyle/>
          <a:p>
            <a:pPr algn="ctr"/>
            <a:r>
              <a:rPr lang="en-US" dirty="0"/>
              <a:t>Function</a:t>
            </a:r>
          </a:p>
        </p:txBody>
      </p:sp>
    </p:spTree>
    <p:extLst>
      <p:ext uri="{BB962C8B-B14F-4D97-AF65-F5344CB8AC3E}">
        <p14:creationId xmlns:p14="http://schemas.microsoft.com/office/powerpoint/2010/main" val="999319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Gray Matter of the Spinal Cord</a:t>
            </a:r>
          </a:p>
        </p:txBody>
      </p:sp>
      <p:grpSp>
        <p:nvGrpSpPr>
          <p:cNvPr id="13" name="Group 12"/>
          <p:cNvGrpSpPr/>
          <p:nvPr/>
        </p:nvGrpSpPr>
        <p:grpSpPr>
          <a:xfrm>
            <a:off x="3810000" y="838200"/>
            <a:ext cx="5257800" cy="5181600"/>
            <a:chOff x="3657600" y="838200"/>
            <a:chExt cx="5410200" cy="5181600"/>
          </a:xfrm>
        </p:grpSpPr>
        <p:pic>
          <p:nvPicPr>
            <p:cNvPr id="12" name="Picture 11"/>
            <p:cNvPicPr>
              <a:picLocks noChangeAspect="1"/>
            </p:cNvPicPr>
            <p:nvPr/>
          </p:nvPicPr>
          <p:blipFill>
            <a:blip r:embed="rId3"/>
            <a:stretch>
              <a:fillRect/>
            </a:stretch>
          </p:blipFill>
          <p:spPr>
            <a:xfrm>
              <a:off x="3683000" y="838200"/>
              <a:ext cx="5384800" cy="5181600"/>
            </a:xfrm>
            <a:prstGeom prst="rect">
              <a:avLst/>
            </a:prstGeom>
          </p:spPr>
        </p:pic>
        <p:sp>
          <p:nvSpPr>
            <p:cNvPr id="7" name="Rectangle 6"/>
            <p:cNvSpPr/>
            <p:nvPr/>
          </p:nvSpPr>
          <p:spPr>
            <a:xfrm>
              <a:off x="8534400" y="2667000"/>
              <a:ext cx="533400" cy="2209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657600" y="1143000"/>
              <a:ext cx="736600" cy="1447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sz="half" idx="1"/>
          </p:nvPr>
        </p:nvSpPr>
        <p:spPr>
          <a:xfrm>
            <a:off x="-152400" y="1091184"/>
            <a:ext cx="5029200" cy="4623816"/>
          </a:xfrm>
        </p:spPr>
        <p:txBody>
          <a:bodyPr/>
          <a:lstStyle/>
          <a:p>
            <a:r>
              <a:rPr lang="en-US" dirty="0"/>
              <a:t>3 Major Horns </a:t>
            </a:r>
          </a:p>
          <a:p>
            <a:pPr lvl="1"/>
            <a:r>
              <a:rPr lang="en-US" dirty="0"/>
              <a:t>Type of information</a:t>
            </a:r>
          </a:p>
          <a:p>
            <a:endParaRPr lang="en-US" dirty="0"/>
          </a:p>
          <a:p>
            <a:pPr lvl="1"/>
            <a:r>
              <a:rPr lang="en-US" dirty="0"/>
              <a:t>Dorsal </a:t>
            </a:r>
          </a:p>
          <a:p>
            <a:pPr lvl="2"/>
            <a:r>
              <a:rPr lang="en-US" dirty="0"/>
              <a:t>Sensory (both visceral </a:t>
            </a:r>
            <a:br>
              <a:rPr lang="en-US" dirty="0"/>
            </a:br>
            <a:r>
              <a:rPr lang="en-US" dirty="0"/>
              <a:t>AND somatic)</a:t>
            </a:r>
          </a:p>
          <a:p>
            <a:pPr lvl="1"/>
            <a:r>
              <a:rPr lang="en-US" dirty="0"/>
              <a:t>Ventral</a:t>
            </a:r>
          </a:p>
          <a:p>
            <a:pPr lvl="2"/>
            <a:r>
              <a:rPr lang="en-US" dirty="0"/>
              <a:t>Somatic motor</a:t>
            </a:r>
          </a:p>
          <a:p>
            <a:pPr lvl="1"/>
            <a:r>
              <a:rPr lang="en-US" dirty="0"/>
              <a:t>Lateral</a:t>
            </a:r>
          </a:p>
          <a:p>
            <a:pPr lvl="2"/>
            <a:r>
              <a:rPr lang="en-US" dirty="0"/>
              <a:t>Visceral motor</a:t>
            </a:r>
          </a:p>
          <a:p>
            <a:pPr lvl="2"/>
            <a:endParaRPr lang="en-US" dirty="0"/>
          </a:p>
        </p:txBody>
      </p:sp>
      <p:sp>
        <p:nvSpPr>
          <p:cNvPr id="4" name="TextBox 3"/>
          <p:cNvSpPr txBox="1"/>
          <p:nvPr/>
        </p:nvSpPr>
        <p:spPr>
          <a:xfrm>
            <a:off x="304800" y="5867400"/>
            <a:ext cx="3124200" cy="923330"/>
          </a:xfrm>
          <a:prstGeom prst="rect">
            <a:avLst/>
          </a:prstGeom>
          <a:noFill/>
          <a:ln>
            <a:solidFill>
              <a:schemeClr val="bg1">
                <a:lumMod val="50000"/>
              </a:schemeClr>
            </a:solidFill>
          </a:ln>
        </p:spPr>
        <p:txBody>
          <a:bodyPr wrap="square" rtlCol="0">
            <a:spAutoFit/>
          </a:bodyPr>
          <a:lstStyle/>
          <a:p>
            <a:r>
              <a:rPr lang="en-US" u="sng" dirty="0">
                <a:solidFill>
                  <a:schemeClr val="bg1">
                    <a:lumMod val="50000"/>
                  </a:schemeClr>
                </a:solidFill>
              </a:rPr>
              <a:t>Note:</a:t>
            </a:r>
          </a:p>
          <a:p>
            <a:r>
              <a:rPr lang="en-US" b="1" dirty="0">
                <a:solidFill>
                  <a:schemeClr val="bg1">
                    <a:lumMod val="50000"/>
                  </a:schemeClr>
                </a:solidFill>
              </a:rPr>
              <a:t>Somatic</a:t>
            </a:r>
            <a:r>
              <a:rPr lang="en-US" dirty="0">
                <a:solidFill>
                  <a:schemeClr val="bg1">
                    <a:lumMod val="50000"/>
                  </a:schemeClr>
                </a:solidFill>
              </a:rPr>
              <a:t> = relating to </a:t>
            </a:r>
            <a:r>
              <a:rPr lang="en-US" i="1" dirty="0">
                <a:solidFill>
                  <a:schemeClr val="bg1">
                    <a:lumMod val="50000"/>
                  </a:schemeClr>
                </a:solidFill>
              </a:rPr>
              <a:t>body</a:t>
            </a:r>
          </a:p>
          <a:p>
            <a:r>
              <a:rPr lang="en-US" b="1" dirty="0">
                <a:solidFill>
                  <a:schemeClr val="bg1">
                    <a:lumMod val="50000"/>
                  </a:schemeClr>
                </a:solidFill>
              </a:rPr>
              <a:t>Visceral</a:t>
            </a:r>
            <a:r>
              <a:rPr lang="en-US" dirty="0">
                <a:solidFill>
                  <a:schemeClr val="bg1">
                    <a:lumMod val="50000"/>
                  </a:schemeClr>
                </a:solidFill>
              </a:rPr>
              <a:t> = relating to </a:t>
            </a:r>
            <a:r>
              <a:rPr lang="en-US" i="1" dirty="0">
                <a:solidFill>
                  <a:schemeClr val="bg1">
                    <a:lumMod val="50000"/>
                  </a:schemeClr>
                </a:solidFill>
              </a:rPr>
              <a:t>organs</a:t>
            </a:r>
          </a:p>
        </p:txBody>
      </p:sp>
    </p:spTree>
    <p:extLst>
      <p:ext uri="{BB962C8B-B14F-4D97-AF65-F5344CB8AC3E}">
        <p14:creationId xmlns:p14="http://schemas.microsoft.com/office/powerpoint/2010/main" val="531074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Dorsal, Ventral, huh?</a:t>
            </a:r>
          </a:p>
        </p:txBody>
      </p:sp>
      <p:sp>
        <p:nvSpPr>
          <p:cNvPr id="3" name="Content Placeholder 2"/>
          <p:cNvSpPr>
            <a:spLocks noGrp="1"/>
          </p:cNvSpPr>
          <p:nvPr>
            <p:ph idx="1"/>
          </p:nvPr>
        </p:nvSpPr>
        <p:spPr>
          <a:xfrm>
            <a:off x="457200" y="1066800"/>
            <a:ext cx="4419600" cy="2587377"/>
          </a:xfrm>
        </p:spPr>
        <p:txBody>
          <a:bodyPr/>
          <a:lstStyle/>
          <a:p>
            <a:r>
              <a:rPr lang="en-US" dirty="0"/>
              <a:t>Dorsal</a:t>
            </a:r>
          </a:p>
          <a:p>
            <a:pPr lvl="1"/>
            <a:r>
              <a:rPr lang="en-US" dirty="0"/>
              <a:t>Think dorsal fin!</a:t>
            </a:r>
          </a:p>
          <a:p>
            <a:pPr lvl="1"/>
            <a:r>
              <a:rPr lang="en-US" dirty="0"/>
              <a:t>Exposed to the sensory elements </a:t>
            </a:r>
            <a:r>
              <a:rPr lang="en-US" dirty="0">
                <a:sym typeface="Wingdings" panose="05000000000000000000" pitchFamily="2" charset="2"/>
              </a:rPr>
              <a:t> Sensory!!</a:t>
            </a:r>
          </a:p>
          <a:p>
            <a:pPr lvl="1"/>
            <a:endParaRPr lang="en-US" dirty="0">
              <a:sym typeface="Wingdings" panose="05000000000000000000" pitchFamily="2" charset="2"/>
            </a:endParaRPr>
          </a:p>
          <a:p>
            <a:pPr lvl="1"/>
            <a:endParaRPr lang="en-US" dirty="0">
              <a:sym typeface="Wingdings" panose="05000000000000000000" pitchFamily="2" charset="2"/>
            </a:endParaRPr>
          </a:p>
          <a:p>
            <a:r>
              <a:rPr lang="en-US" dirty="0">
                <a:sym typeface="Wingdings" panose="05000000000000000000" pitchFamily="2" charset="2"/>
              </a:rPr>
              <a:t>Ventral</a:t>
            </a:r>
          </a:p>
          <a:p>
            <a:pPr lvl="1"/>
            <a:r>
              <a:rPr lang="en-US" dirty="0">
                <a:sym typeface="Wingdings" panose="05000000000000000000" pitchFamily="2" charset="2"/>
              </a:rPr>
              <a:t>Think of a baby crawling around on belly</a:t>
            </a:r>
          </a:p>
          <a:p>
            <a:pPr lvl="1"/>
            <a:r>
              <a:rPr lang="en-US" dirty="0">
                <a:sym typeface="Wingdings" panose="05000000000000000000" pitchFamily="2" charset="2"/>
              </a:rPr>
              <a:t>“motoring around”  Motor!!</a:t>
            </a:r>
          </a:p>
        </p:txBody>
      </p:sp>
      <p:pic>
        <p:nvPicPr>
          <p:cNvPr id="1026" name="Picture 2" descr="http://cdn.sheknows.com/articles/2011/09/shark-fin-oce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066800"/>
            <a:ext cx="3196485" cy="21256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dn.sheknows.com/articles/infant-on-belly-for-tummy-ti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3999" y="3810000"/>
            <a:ext cx="3196485" cy="2125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569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t>Spinal Nerve Roots</a:t>
            </a:r>
          </a:p>
        </p:txBody>
      </p:sp>
      <p:sp>
        <p:nvSpPr>
          <p:cNvPr id="14339" name="Content Placeholder 2"/>
          <p:cNvSpPr>
            <a:spLocks noGrp="1"/>
          </p:cNvSpPr>
          <p:nvPr>
            <p:ph idx="1"/>
          </p:nvPr>
        </p:nvSpPr>
        <p:spPr>
          <a:xfrm>
            <a:off x="76200" y="990600"/>
            <a:ext cx="8229600" cy="4625975"/>
          </a:xfrm>
        </p:spPr>
        <p:txBody>
          <a:bodyPr/>
          <a:lstStyle/>
          <a:p>
            <a:r>
              <a:rPr lang="en-US" dirty="0"/>
              <a:t>A spinal nerve is a mixed nerve containing motor and sensory neurons</a:t>
            </a:r>
          </a:p>
          <a:p>
            <a:r>
              <a:rPr lang="en-US" dirty="0"/>
              <a:t>It has two roots that are unmixed</a:t>
            </a:r>
          </a:p>
          <a:p>
            <a:pPr lvl="1"/>
            <a:r>
              <a:rPr lang="en-US" dirty="0"/>
              <a:t>The </a:t>
            </a:r>
            <a:r>
              <a:rPr lang="en-US" b="1" dirty="0">
                <a:solidFill>
                  <a:srgbClr val="FF0000"/>
                </a:solidFill>
              </a:rPr>
              <a:t>dorsal</a:t>
            </a:r>
            <a:r>
              <a:rPr lang="en-US" dirty="0">
                <a:solidFill>
                  <a:srgbClr val="FF0000"/>
                </a:solidFill>
              </a:rPr>
              <a:t> </a:t>
            </a:r>
            <a:r>
              <a:rPr lang="en-US" dirty="0"/>
              <a:t>root contains </a:t>
            </a:r>
            <a:r>
              <a:rPr lang="en-US" b="1" dirty="0">
                <a:solidFill>
                  <a:srgbClr val="FF0000"/>
                </a:solidFill>
              </a:rPr>
              <a:t>sensory</a:t>
            </a:r>
            <a:r>
              <a:rPr lang="en-US" dirty="0"/>
              <a:t> neurons</a:t>
            </a:r>
          </a:p>
          <a:p>
            <a:pPr lvl="1"/>
            <a:r>
              <a:rPr lang="en-US" dirty="0"/>
              <a:t>The </a:t>
            </a:r>
            <a:r>
              <a:rPr lang="en-US" b="1" dirty="0">
                <a:solidFill>
                  <a:srgbClr val="00B050"/>
                </a:solidFill>
              </a:rPr>
              <a:t>ventral</a:t>
            </a:r>
            <a:r>
              <a:rPr lang="en-US" dirty="0"/>
              <a:t> root contains </a:t>
            </a:r>
            <a:r>
              <a:rPr lang="en-US" b="1" dirty="0">
                <a:solidFill>
                  <a:srgbClr val="00B050"/>
                </a:solidFill>
              </a:rPr>
              <a:t>motor</a:t>
            </a:r>
            <a:r>
              <a:rPr lang="en-US" dirty="0">
                <a:solidFill>
                  <a:srgbClr val="00B050"/>
                </a:solidFill>
              </a:rPr>
              <a:t> </a:t>
            </a:r>
            <a:r>
              <a:rPr lang="en-US" dirty="0"/>
              <a:t>neurons</a:t>
            </a:r>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l="13968" r="22539"/>
          <a:stretch>
            <a:fillRect/>
          </a:stretch>
        </p:blipFill>
        <p:spPr bwMode="auto">
          <a:xfrm>
            <a:off x="1905000" y="3733800"/>
            <a:ext cx="5535613"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9333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Functional Anatomy of the Spinal Cord</a:t>
            </a:r>
          </a:p>
        </p:txBody>
      </p:sp>
      <p:sp>
        <p:nvSpPr>
          <p:cNvPr id="15363" name="Content Placeholder 2"/>
          <p:cNvSpPr>
            <a:spLocks noGrp="1"/>
          </p:cNvSpPr>
          <p:nvPr>
            <p:ph idx="1"/>
          </p:nvPr>
        </p:nvSpPr>
        <p:spPr>
          <a:xfrm>
            <a:off x="76200" y="1371600"/>
            <a:ext cx="3709988" cy="4625975"/>
          </a:xfrm>
        </p:spPr>
        <p:txBody>
          <a:bodyPr/>
          <a:lstStyle/>
          <a:p>
            <a:r>
              <a:rPr lang="en-US" dirty="0"/>
              <a:t>Sensory information arrives at the dorsal horn of the gray matter</a:t>
            </a:r>
          </a:p>
          <a:p>
            <a:endParaRPr lang="en-US" dirty="0"/>
          </a:p>
          <a:p>
            <a:r>
              <a:rPr lang="en-US" dirty="0"/>
              <a:t>To inform the brain, information must travel along another neuron within the white matter</a:t>
            </a:r>
          </a:p>
          <a:p>
            <a:endParaRPr lang="en-US" dirty="0"/>
          </a:p>
          <a:p>
            <a:pPr marL="119062" indent="0">
              <a:buNone/>
            </a:pPr>
            <a:endParaRPr lang="en-US" dirty="0"/>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l="13968" r="22539"/>
          <a:stretch>
            <a:fillRect/>
          </a:stretch>
        </p:blipFill>
        <p:spPr bwMode="auto">
          <a:xfrm>
            <a:off x="6629400" y="1371600"/>
            <a:ext cx="2428875" cy="965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15365" name="Group 3"/>
          <p:cNvGrpSpPr>
            <a:grpSpLocks noChangeAspect="1"/>
          </p:cNvGrpSpPr>
          <p:nvPr/>
        </p:nvGrpSpPr>
        <p:grpSpPr bwMode="auto">
          <a:xfrm>
            <a:off x="3786188" y="3505200"/>
            <a:ext cx="4179887" cy="3124200"/>
            <a:chOff x="3580368" y="4122737"/>
            <a:chExt cx="3353832" cy="2506663"/>
          </a:xfrm>
        </p:grpSpPr>
        <p:pic>
          <p:nvPicPr>
            <p:cNvPr id="15370" name="Picture 3" descr="C:\Users\Corey\Desktop\grey mat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4495800"/>
              <a:ext cx="2667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TextBox 81"/>
            <p:cNvSpPr txBox="1">
              <a:spLocks noChangeArrowheads="1"/>
            </p:cNvSpPr>
            <p:nvPr/>
          </p:nvSpPr>
          <p:spPr bwMode="auto">
            <a:xfrm>
              <a:off x="3580368" y="4122737"/>
              <a:ext cx="1493477" cy="22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200" b="1">
                  <a:ea typeface="ＭＳ Ｐゴシック" pitchFamily="-110" charset="-128"/>
                </a:rPr>
                <a:t>Dorsal (posterior) horn</a:t>
              </a:r>
            </a:p>
          </p:txBody>
        </p:sp>
        <p:cxnSp>
          <p:nvCxnSpPr>
            <p:cNvPr id="9" name="Straight Connector 8"/>
            <p:cNvCxnSpPr>
              <a:endCxn id="15371" idx="2"/>
            </p:cNvCxnSpPr>
            <p:nvPr/>
          </p:nvCxnSpPr>
          <p:spPr>
            <a:xfrm flipH="1" flipV="1">
              <a:off x="4326796" y="4344363"/>
              <a:ext cx="862341" cy="3884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Freeform 12"/>
          <p:cNvSpPr/>
          <p:nvPr/>
        </p:nvSpPr>
        <p:spPr>
          <a:xfrm>
            <a:off x="7353300" y="4673600"/>
            <a:ext cx="1587500" cy="279400"/>
          </a:xfrm>
          <a:custGeom>
            <a:avLst/>
            <a:gdLst>
              <a:gd name="connsiteX0" fmla="*/ 1587500 w 1587500"/>
              <a:gd name="connsiteY0" fmla="*/ 279012 h 279012"/>
              <a:gd name="connsiteX1" fmla="*/ 889000 w 1587500"/>
              <a:gd name="connsiteY1" fmla="*/ 50412 h 279012"/>
              <a:gd name="connsiteX2" fmla="*/ 406400 w 1587500"/>
              <a:gd name="connsiteY2" fmla="*/ 12312 h 279012"/>
              <a:gd name="connsiteX3" fmla="*/ 0 w 1587500"/>
              <a:gd name="connsiteY3" fmla="*/ 215512 h 279012"/>
            </a:gdLst>
            <a:ahLst/>
            <a:cxnLst>
              <a:cxn ang="0">
                <a:pos x="connsiteX0" y="connsiteY0"/>
              </a:cxn>
              <a:cxn ang="0">
                <a:pos x="connsiteX1" y="connsiteY1"/>
              </a:cxn>
              <a:cxn ang="0">
                <a:pos x="connsiteX2" y="connsiteY2"/>
              </a:cxn>
              <a:cxn ang="0">
                <a:pos x="connsiteX3" y="connsiteY3"/>
              </a:cxn>
            </a:cxnLst>
            <a:rect l="l" t="t" r="r" b="b"/>
            <a:pathLst>
              <a:path w="1587500" h="279012">
                <a:moveTo>
                  <a:pt x="1587500" y="279012"/>
                </a:moveTo>
                <a:cubicBezTo>
                  <a:pt x="1336675" y="186937"/>
                  <a:pt x="1085850" y="94862"/>
                  <a:pt x="889000" y="50412"/>
                </a:cubicBezTo>
                <a:cubicBezTo>
                  <a:pt x="692150" y="5962"/>
                  <a:pt x="554567" y="-15205"/>
                  <a:pt x="406400" y="12312"/>
                </a:cubicBezTo>
                <a:cubicBezTo>
                  <a:pt x="258233" y="39829"/>
                  <a:pt x="63500" y="181645"/>
                  <a:pt x="0" y="215512"/>
                </a:cubicBez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6" name="Straight Connector 15"/>
          <p:cNvCxnSpPr/>
          <p:nvPr/>
        </p:nvCxnSpPr>
        <p:spPr>
          <a:xfrm flipV="1">
            <a:off x="6138863" y="2389188"/>
            <a:ext cx="0" cy="1981200"/>
          </a:xfrm>
          <a:prstGeom prst="line">
            <a:avLst/>
          </a:prstGeom>
          <a:ln w="38100">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368" name="TextBox 17"/>
          <p:cNvSpPr txBox="1">
            <a:spLocks noChangeArrowheads="1"/>
          </p:cNvSpPr>
          <p:nvPr/>
        </p:nvSpPr>
        <p:spPr bwMode="auto">
          <a:xfrm rot="-5400000">
            <a:off x="5691188" y="3225800"/>
            <a:ext cx="1181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t>up to brain</a:t>
            </a:r>
          </a:p>
        </p:txBody>
      </p:sp>
      <p:sp>
        <p:nvSpPr>
          <p:cNvPr id="20" name="Freeform 19"/>
          <p:cNvSpPr/>
          <p:nvPr/>
        </p:nvSpPr>
        <p:spPr>
          <a:xfrm>
            <a:off x="6138863" y="4383088"/>
            <a:ext cx="1201737" cy="708025"/>
          </a:xfrm>
          <a:custGeom>
            <a:avLst/>
            <a:gdLst>
              <a:gd name="connsiteX0" fmla="*/ 1201783 w 1201783"/>
              <a:gd name="connsiteY0" fmla="*/ 502837 h 708710"/>
              <a:gd name="connsiteX1" fmla="*/ 705394 w 1201783"/>
              <a:gd name="connsiteY1" fmla="*/ 581214 h 708710"/>
              <a:gd name="connsiteX2" fmla="*/ 352697 w 1201783"/>
              <a:gd name="connsiteY2" fmla="*/ 685717 h 708710"/>
              <a:gd name="connsiteX3" fmla="*/ 130628 w 1201783"/>
              <a:gd name="connsiteY3" fmla="*/ 97888 h 708710"/>
              <a:gd name="connsiteX4" fmla="*/ 0 w 1201783"/>
              <a:gd name="connsiteY4" fmla="*/ 6448 h 708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783" h="708710">
                <a:moveTo>
                  <a:pt x="1201783" y="502837"/>
                </a:moveTo>
                <a:cubicBezTo>
                  <a:pt x="1024345" y="526785"/>
                  <a:pt x="846908" y="550734"/>
                  <a:pt x="705394" y="581214"/>
                </a:cubicBezTo>
                <a:cubicBezTo>
                  <a:pt x="563880" y="611694"/>
                  <a:pt x="448491" y="766271"/>
                  <a:pt x="352697" y="685717"/>
                </a:cubicBezTo>
                <a:cubicBezTo>
                  <a:pt x="256903" y="605163"/>
                  <a:pt x="189411" y="211100"/>
                  <a:pt x="130628" y="97888"/>
                </a:cubicBezTo>
                <a:cubicBezTo>
                  <a:pt x="71845" y="-15324"/>
                  <a:pt x="35922" y="-4438"/>
                  <a:pt x="0" y="6448"/>
                </a:cubicBez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 name="Oval 1"/>
          <p:cNvSpPr/>
          <p:nvPr/>
        </p:nvSpPr>
        <p:spPr>
          <a:xfrm>
            <a:off x="5943600" y="4114800"/>
            <a:ext cx="838200" cy="1219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1721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6" name="Title 1"/>
          <p:cNvSpPr>
            <a:spLocks noGrp="1"/>
          </p:cNvSpPr>
          <p:nvPr>
            <p:ph type="title"/>
          </p:nvPr>
        </p:nvSpPr>
        <p:spPr/>
        <p:txBody>
          <a:bodyPr/>
          <a:lstStyle/>
          <a:p>
            <a:r>
              <a:rPr lang="en-US"/>
              <a:t>Ascending Pathways</a:t>
            </a:r>
          </a:p>
        </p:txBody>
      </p:sp>
      <p:sp>
        <p:nvSpPr>
          <p:cNvPr id="16386" name="Content Placeholder 2"/>
          <p:cNvSpPr>
            <a:spLocks noGrp="1"/>
          </p:cNvSpPr>
          <p:nvPr>
            <p:ph idx="1"/>
          </p:nvPr>
        </p:nvSpPr>
        <p:spPr>
          <a:xfrm>
            <a:off x="76200" y="838200"/>
            <a:ext cx="4648200" cy="4625975"/>
          </a:xfrm>
        </p:spPr>
        <p:txBody>
          <a:bodyPr/>
          <a:lstStyle/>
          <a:p>
            <a:r>
              <a:rPr lang="en-US" dirty="0"/>
              <a:t>Ascending pathways send sensory information to the brain</a:t>
            </a:r>
          </a:p>
          <a:p>
            <a:pPr lvl="1"/>
            <a:r>
              <a:rPr lang="en-US" dirty="0"/>
              <a:t>1st order neuron is peripheral (sensory)</a:t>
            </a:r>
          </a:p>
          <a:p>
            <a:pPr lvl="1"/>
            <a:r>
              <a:rPr lang="en-US" dirty="0"/>
              <a:t>2nd order neuron brings stimulus information up the spinal cord (white matter) to the thalamus</a:t>
            </a:r>
          </a:p>
          <a:p>
            <a:pPr lvl="1"/>
            <a:r>
              <a:rPr lang="en-US" dirty="0"/>
              <a:t>3rd order neuron from the thalamus sends info to the somatosensory cortex (post central gyrus)</a:t>
            </a:r>
          </a:p>
          <a:p>
            <a:r>
              <a:rPr lang="en-US" dirty="0"/>
              <a:t>Why is it called “spinothalamic tract” ?</a:t>
            </a:r>
          </a:p>
        </p:txBody>
      </p:sp>
      <p:sp>
        <p:nvSpPr>
          <p:cNvPr id="16387" name="Slide Number Placeholder 3"/>
          <p:cNvSpPr>
            <a:spLocks noGrp="1"/>
          </p:cNvSpPr>
          <p:nvPr>
            <p:ph type="sldNum" sz="quarter" idx="4294967295"/>
          </p:nvPr>
        </p:nvSpPr>
        <p:spPr bwMode="auto">
          <a:xfrm>
            <a:off x="8410575" y="6477000"/>
            <a:ext cx="733425" cy="274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1CD9D9C-AE52-4F11-B173-830C66D51DE1}" type="slidenum">
              <a:rPr lang="en-US" smtClean="0">
                <a:solidFill>
                  <a:srgbClr val="3F3F3F"/>
                </a:solidFill>
              </a:rPr>
              <a:pPr eaLnBrk="1" hangingPunct="1"/>
              <a:t>25</a:t>
            </a:fld>
            <a:endParaRPr lang="en-US">
              <a:solidFill>
                <a:srgbClr val="3F3F3F"/>
              </a:solidFill>
            </a:endParaRPr>
          </a:p>
        </p:txBody>
      </p:sp>
      <p:pic>
        <p:nvPicPr>
          <p:cNvPr id="163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77788"/>
            <a:ext cx="3505200" cy="634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Box 83"/>
          <p:cNvSpPr txBox="1">
            <a:spLocks noChangeArrowheads="1"/>
          </p:cNvSpPr>
          <p:nvPr/>
        </p:nvSpPr>
        <p:spPr bwMode="auto">
          <a:xfrm>
            <a:off x="3200400" y="6243638"/>
            <a:ext cx="1981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200">
                <a:ea typeface="ＭＳ Ｐゴシック" pitchFamily="-110" charset="-128"/>
              </a:rPr>
              <a:t>Sensory information from right side of body</a:t>
            </a:r>
          </a:p>
        </p:txBody>
      </p:sp>
      <p:pic>
        <p:nvPicPr>
          <p:cNvPr id="1639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3863" y="3581400"/>
            <a:ext cx="1100137"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flipV="1">
            <a:off x="5181600" y="5943600"/>
            <a:ext cx="304800" cy="377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6008688" y="5562600"/>
            <a:ext cx="381000" cy="38100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10" charset="-128"/>
            </a:endParaRPr>
          </a:p>
        </p:txBody>
      </p:sp>
      <p:cxnSp>
        <p:nvCxnSpPr>
          <p:cNvPr id="10" name="Straight Connector 9"/>
          <p:cNvCxnSpPr/>
          <p:nvPr/>
        </p:nvCxnSpPr>
        <p:spPr>
          <a:xfrm rot="16200000" flipH="1">
            <a:off x="5364956" y="4845844"/>
            <a:ext cx="788988" cy="698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394" name="TextBox 35"/>
          <p:cNvSpPr txBox="1">
            <a:spLocks noChangeArrowheads="1"/>
          </p:cNvSpPr>
          <p:nvPr/>
        </p:nvSpPr>
        <p:spPr bwMode="auto">
          <a:xfrm>
            <a:off x="4495800" y="441960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200" dirty="0">
                <a:ea typeface="ＭＳ Ｐゴシック" pitchFamily="-110" charset="-128"/>
              </a:rPr>
              <a:t>Synapse in dorsal horn</a:t>
            </a:r>
          </a:p>
        </p:txBody>
      </p:sp>
      <p:sp>
        <p:nvSpPr>
          <p:cNvPr id="12" name="Oval 11"/>
          <p:cNvSpPr/>
          <p:nvPr/>
        </p:nvSpPr>
        <p:spPr>
          <a:xfrm>
            <a:off x="6324600" y="5867400"/>
            <a:ext cx="304800" cy="30480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10" charset="-128"/>
            </a:endParaRPr>
          </a:p>
        </p:txBody>
      </p:sp>
      <p:cxnSp>
        <p:nvCxnSpPr>
          <p:cNvPr id="13" name="Straight Connector 12"/>
          <p:cNvCxnSpPr>
            <a:stCxn id="12" idx="5"/>
          </p:cNvCxnSpPr>
          <p:nvPr/>
        </p:nvCxnSpPr>
        <p:spPr>
          <a:xfrm rot="16200000" flipH="1">
            <a:off x="6584950" y="6127750"/>
            <a:ext cx="425450" cy="4254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397" name="TextBox 42"/>
          <p:cNvSpPr txBox="1">
            <a:spLocks noChangeArrowheads="1"/>
          </p:cNvSpPr>
          <p:nvPr/>
        </p:nvSpPr>
        <p:spPr bwMode="auto">
          <a:xfrm>
            <a:off x="7010400" y="6416675"/>
            <a:ext cx="106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200">
                <a:ea typeface="ＭＳ Ｐゴシック" pitchFamily="-110" charset="-128"/>
              </a:rPr>
              <a:t>Decussation</a:t>
            </a:r>
          </a:p>
        </p:txBody>
      </p:sp>
      <p:sp>
        <p:nvSpPr>
          <p:cNvPr id="15" name="Arc 14"/>
          <p:cNvSpPr/>
          <p:nvPr/>
        </p:nvSpPr>
        <p:spPr>
          <a:xfrm>
            <a:off x="6765925" y="5181600"/>
            <a:ext cx="304800" cy="152400"/>
          </a:xfrm>
          <a:prstGeom prst="arc">
            <a:avLst>
              <a:gd name="adj1" fmla="val 18670492"/>
              <a:gd name="adj2" fmla="val 1370373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ea typeface="ＭＳ Ｐゴシック" pitchFamily="-110" charset="-128"/>
            </a:endParaRPr>
          </a:p>
        </p:txBody>
      </p:sp>
      <p:cxnSp>
        <p:nvCxnSpPr>
          <p:cNvPr id="16" name="Straight Connector 15"/>
          <p:cNvCxnSpPr/>
          <p:nvPr/>
        </p:nvCxnSpPr>
        <p:spPr>
          <a:xfrm>
            <a:off x="7086600" y="5281613"/>
            <a:ext cx="533400" cy="128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400" name="TextBox 47"/>
          <p:cNvSpPr txBox="1">
            <a:spLocks noChangeArrowheads="1"/>
          </p:cNvSpPr>
          <p:nvPr/>
        </p:nvSpPr>
        <p:spPr bwMode="auto">
          <a:xfrm>
            <a:off x="7596188" y="5318125"/>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a:ea typeface="ＭＳ Ｐゴシック" pitchFamily="-110" charset="-128"/>
              </a:rPr>
              <a:t>Spinothalamic tract (white matter)</a:t>
            </a:r>
          </a:p>
        </p:txBody>
      </p:sp>
      <p:sp>
        <p:nvSpPr>
          <p:cNvPr id="16401" name="TextBox 49"/>
          <p:cNvSpPr txBox="1">
            <a:spLocks noChangeArrowheads="1"/>
          </p:cNvSpPr>
          <p:nvPr/>
        </p:nvSpPr>
        <p:spPr bwMode="auto">
          <a:xfrm rot="-1747100">
            <a:off x="5938838" y="4910138"/>
            <a:ext cx="990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00">
                <a:ea typeface="ＭＳ Ｐゴシック" pitchFamily="-110" charset="-128"/>
              </a:rPr>
              <a:t>Spinal cord</a:t>
            </a:r>
          </a:p>
        </p:txBody>
      </p:sp>
      <p:sp>
        <p:nvSpPr>
          <p:cNvPr id="16402" name="TextBox 50"/>
          <p:cNvSpPr txBox="1">
            <a:spLocks noChangeArrowheads="1"/>
          </p:cNvSpPr>
          <p:nvPr/>
        </p:nvSpPr>
        <p:spPr bwMode="auto">
          <a:xfrm rot="-1747100">
            <a:off x="5948363" y="3271838"/>
            <a:ext cx="990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00">
                <a:ea typeface="ＭＳ Ｐゴシック" pitchFamily="-110" charset="-128"/>
              </a:rPr>
              <a:t>Medulla</a:t>
            </a:r>
          </a:p>
        </p:txBody>
      </p:sp>
      <p:sp>
        <p:nvSpPr>
          <p:cNvPr id="20" name="Oval 19"/>
          <p:cNvSpPr/>
          <p:nvPr/>
        </p:nvSpPr>
        <p:spPr>
          <a:xfrm>
            <a:off x="6453188" y="1600200"/>
            <a:ext cx="709612" cy="83820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10" charset="-128"/>
            </a:endParaRPr>
          </a:p>
        </p:txBody>
      </p:sp>
      <p:cxnSp>
        <p:nvCxnSpPr>
          <p:cNvPr id="21" name="Straight Connector 20"/>
          <p:cNvCxnSpPr/>
          <p:nvPr/>
        </p:nvCxnSpPr>
        <p:spPr>
          <a:xfrm rot="16200000" flipH="1">
            <a:off x="6931819" y="2440781"/>
            <a:ext cx="763588" cy="606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405" name="TextBox 54"/>
          <p:cNvSpPr txBox="1">
            <a:spLocks noChangeArrowheads="1"/>
          </p:cNvSpPr>
          <p:nvPr/>
        </p:nvSpPr>
        <p:spPr bwMode="auto">
          <a:xfrm>
            <a:off x="7532688" y="3084513"/>
            <a:ext cx="16224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a:ea typeface="ＭＳ Ｐゴシック" pitchFamily="-110" charset="-128"/>
              </a:rPr>
              <a:t>Synapse in thalamus</a:t>
            </a:r>
          </a:p>
        </p:txBody>
      </p:sp>
      <p:sp>
        <p:nvSpPr>
          <p:cNvPr id="23" name="TextBox 22"/>
          <p:cNvSpPr txBox="1"/>
          <p:nvPr/>
        </p:nvSpPr>
        <p:spPr bwMode="auto">
          <a:xfrm rot="2989610">
            <a:off x="6480998" y="331410"/>
            <a:ext cx="2550350" cy="1801594"/>
          </a:xfrm>
          <a:prstGeom prst="rect">
            <a:avLst/>
          </a:prstGeom>
          <a:noFill/>
          <a:ln w="9525">
            <a:noFill/>
            <a:miter lim="800000"/>
            <a:headEnd/>
            <a:tailEnd/>
          </a:ln>
        </p:spPr>
        <p:txBody>
          <a:bodyPr spcFirstLastPara="1" wrap="none">
            <a:prstTxWarp prst="textArchUp">
              <a:avLst>
                <a:gd name="adj" fmla="val 11573318"/>
              </a:avLst>
            </a:prstTxWarp>
            <a:spAutoFit/>
          </a:bodyPr>
          <a:lstStyle/>
          <a:p>
            <a:pPr algn="ctr">
              <a:defRPr/>
            </a:pPr>
            <a:r>
              <a:rPr lang="en-US" sz="1200" dirty="0"/>
              <a:t>Distribution of the </a:t>
            </a:r>
            <a:r>
              <a:rPr lang="en-US" sz="1200" dirty="0" err="1"/>
              <a:t>somatosensory</a:t>
            </a:r>
            <a:r>
              <a:rPr lang="en-US" sz="1200" dirty="0"/>
              <a:t> cortex</a:t>
            </a:r>
          </a:p>
        </p:txBody>
      </p:sp>
      <p:sp>
        <p:nvSpPr>
          <p:cNvPr id="2" name="Rectangle 1"/>
          <p:cNvSpPr/>
          <p:nvPr/>
        </p:nvSpPr>
        <p:spPr>
          <a:xfrm>
            <a:off x="4495800" y="4419600"/>
            <a:ext cx="1143000" cy="4619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532688" y="3009899"/>
            <a:ext cx="1587500" cy="4619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915449" y="5501812"/>
            <a:ext cx="691302" cy="6703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667500" y="1311988"/>
            <a:ext cx="838200" cy="1219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110951" y="5549106"/>
            <a:ext cx="1648249" cy="793749"/>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periphery</a:t>
            </a:r>
          </a:p>
        </p:txBody>
      </p:sp>
      <p:cxnSp>
        <p:nvCxnSpPr>
          <p:cNvPr id="4" name="Straight Connector 3"/>
          <p:cNvCxnSpPr>
            <a:stCxn id="28" idx="6"/>
          </p:cNvCxnSpPr>
          <p:nvPr/>
        </p:nvCxnSpPr>
        <p:spPr>
          <a:xfrm>
            <a:off x="3759200" y="5945981"/>
            <a:ext cx="1611101" cy="73819"/>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898877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t>Functional Anatomy of the Spinal Cord</a:t>
            </a:r>
          </a:p>
        </p:txBody>
      </p:sp>
      <p:sp>
        <p:nvSpPr>
          <p:cNvPr id="17411" name="Content Placeholder 2"/>
          <p:cNvSpPr>
            <a:spLocks noGrp="1"/>
          </p:cNvSpPr>
          <p:nvPr>
            <p:ph idx="1"/>
          </p:nvPr>
        </p:nvSpPr>
        <p:spPr>
          <a:xfrm>
            <a:off x="76200" y="1371600"/>
            <a:ext cx="4343400" cy="4625975"/>
          </a:xfrm>
        </p:spPr>
        <p:txBody>
          <a:bodyPr/>
          <a:lstStyle/>
          <a:p>
            <a:r>
              <a:rPr lang="en-US" dirty="0"/>
              <a:t>Commands from the brain travel down to the appropriate spinal level</a:t>
            </a:r>
          </a:p>
          <a:p>
            <a:endParaRPr lang="en-US" dirty="0"/>
          </a:p>
          <a:p>
            <a:r>
              <a:rPr lang="en-US" dirty="0"/>
              <a:t>Motor information arrives at the ventral horn of the gray matter and motor neurons are stimulated</a:t>
            </a:r>
          </a:p>
          <a:p>
            <a:endParaRPr lang="en-US" dirty="0"/>
          </a:p>
        </p:txBody>
      </p:sp>
      <p:pic>
        <p:nvPicPr>
          <p:cNvPr id="17412" name="Picture 2"/>
          <p:cNvPicPr>
            <a:picLocks noChangeAspect="1" noChangeArrowheads="1"/>
          </p:cNvPicPr>
          <p:nvPr/>
        </p:nvPicPr>
        <p:blipFill>
          <a:blip r:embed="rId3">
            <a:extLst>
              <a:ext uri="{28A0092B-C50C-407E-A947-70E740481C1C}">
                <a14:useLocalDpi xmlns:a14="http://schemas.microsoft.com/office/drawing/2010/main" val="0"/>
              </a:ext>
            </a:extLst>
          </a:blip>
          <a:srcRect l="13968" r="22539"/>
          <a:stretch>
            <a:fillRect/>
          </a:stretch>
        </p:blipFill>
        <p:spPr bwMode="auto">
          <a:xfrm>
            <a:off x="6629400" y="1371600"/>
            <a:ext cx="2428875" cy="965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17413" name="Group 3"/>
          <p:cNvGrpSpPr>
            <a:grpSpLocks noChangeAspect="1"/>
          </p:cNvGrpSpPr>
          <p:nvPr/>
        </p:nvGrpSpPr>
        <p:grpSpPr bwMode="auto">
          <a:xfrm>
            <a:off x="2743200" y="3970338"/>
            <a:ext cx="5222875" cy="2659062"/>
            <a:chOff x="2743200" y="4495800"/>
            <a:chExt cx="4191000" cy="2133600"/>
          </a:xfrm>
        </p:grpSpPr>
        <p:pic>
          <p:nvPicPr>
            <p:cNvPr id="17418" name="Picture 3" descr="C:\Users\Corey\Desktop\grey mat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4495800"/>
              <a:ext cx="2667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TextBox 83"/>
            <p:cNvSpPr txBox="1">
              <a:spLocks noChangeArrowheads="1"/>
            </p:cNvSpPr>
            <p:nvPr/>
          </p:nvSpPr>
          <p:spPr bwMode="auto">
            <a:xfrm>
              <a:off x="2743200" y="5951537"/>
              <a:ext cx="1676400" cy="22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200" b="1">
                  <a:ea typeface="ＭＳ Ｐゴシック" pitchFamily="-110" charset="-128"/>
                </a:rPr>
                <a:t>Ventral (anterior) horn</a:t>
              </a:r>
            </a:p>
          </p:txBody>
        </p:sp>
        <p:cxnSp>
          <p:nvCxnSpPr>
            <p:cNvPr id="11" name="Straight Connector 10"/>
            <p:cNvCxnSpPr>
              <a:endCxn id="17419" idx="0"/>
            </p:cNvCxnSpPr>
            <p:nvPr/>
          </p:nvCxnSpPr>
          <p:spPr>
            <a:xfrm flipH="1">
              <a:off x="3581400" y="5190016"/>
              <a:ext cx="1371948" cy="761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 name="Straight Connector 15"/>
          <p:cNvCxnSpPr/>
          <p:nvPr/>
        </p:nvCxnSpPr>
        <p:spPr>
          <a:xfrm flipV="1">
            <a:off x="7696200" y="3124200"/>
            <a:ext cx="0" cy="2185988"/>
          </a:xfrm>
          <a:prstGeom prst="line">
            <a:avLst/>
          </a:prstGeom>
          <a:ln w="38100">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415" name="TextBox 17"/>
          <p:cNvSpPr txBox="1">
            <a:spLocks noChangeArrowheads="1"/>
          </p:cNvSpPr>
          <p:nvPr/>
        </p:nvSpPr>
        <p:spPr bwMode="auto">
          <a:xfrm rot="-5400000">
            <a:off x="6842919" y="3791744"/>
            <a:ext cx="2014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t>down from  the brain</a:t>
            </a:r>
          </a:p>
        </p:txBody>
      </p:sp>
      <p:sp>
        <p:nvSpPr>
          <p:cNvPr id="14" name="Freeform 13"/>
          <p:cNvSpPr/>
          <p:nvPr/>
        </p:nvSpPr>
        <p:spPr>
          <a:xfrm>
            <a:off x="6791325" y="5421313"/>
            <a:ext cx="1803400" cy="1071562"/>
          </a:xfrm>
          <a:custGeom>
            <a:avLst/>
            <a:gdLst>
              <a:gd name="connsiteX0" fmla="*/ 15203 w 1804814"/>
              <a:gd name="connsiteY0" fmla="*/ 0 h 1071154"/>
              <a:gd name="connsiteX1" fmla="*/ 54391 w 1804814"/>
              <a:gd name="connsiteY1" fmla="*/ 313508 h 1071154"/>
              <a:gd name="connsiteX2" fmla="*/ 459340 w 1804814"/>
              <a:gd name="connsiteY2" fmla="*/ 822960 h 1071154"/>
              <a:gd name="connsiteX3" fmla="*/ 1804814 w 1804814"/>
              <a:gd name="connsiteY3" fmla="*/ 1071154 h 1071154"/>
            </a:gdLst>
            <a:ahLst/>
            <a:cxnLst>
              <a:cxn ang="0">
                <a:pos x="connsiteX0" y="connsiteY0"/>
              </a:cxn>
              <a:cxn ang="0">
                <a:pos x="connsiteX1" y="connsiteY1"/>
              </a:cxn>
              <a:cxn ang="0">
                <a:pos x="connsiteX2" y="connsiteY2"/>
              </a:cxn>
              <a:cxn ang="0">
                <a:pos x="connsiteX3" y="connsiteY3"/>
              </a:cxn>
            </a:cxnLst>
            <a:rect l="l" t="t" r="r" b="b"/>
            <a:pathLst>
              <a:path w="1804814" h="1071154">
                <a:moveTo>
                  <a:pt x="15203" y="0"/>
                </a:moveTo>
                <a:cubicBezTo>
                  <a:pt x="-2215" y="88174"/>
                  <a:pt x="-19632" y="176348"/>
                  <a:pt x="54391" y="313508"/>
                </a:cubicBezTo>
                <a:cubicBezTo>
                  <a:pt x="128414" y="450668"/>
                  <a:pt x="167603" y="696686"/>
                  <a:pt x="459340" y="822960"/>
                </a:cubicBezTo>
                <a:cubicBezTo>
                  <a:pt x="751077" y="949234"/>
                  <a:pt x="1582746" y="1034143"/>
                  <a:pt x="1804814" y="1071154"/>
                </a:cubicBezTo>
              </a:path>
            </a:pathLst>
          </a:cu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 name="Freeform 14"/>
          <p:cNvSpPr/>
          <p:nvPr/>
        </p:nvSpPr>
        <p:spPr>
          <a:xfrm>
            <a:off x="6846888" y="5310188"/>
            <a:ext cx="847725" cy="120650"/>
          </a:xfrm>
          <a:custGeom>
            <a:avLst/>
            <a:gdLst>
              <a:gd name="connsiteX0" fmla="*/ 847725 w 847725"/>
              <a:gd name="connsiteY0" fmla="*/ 0 h 121044"/>
              <a:gd name="connsiteX1" fmla="*/ 757237 w 847725"/>
              <a:gd name="connsiteY1" fmla="*/ 116681 h 121044"/>
              <a:gd name="connsiteX2" fmla="*/ 416719 w 847725"/>
              <a:gd name="connsiteY2" fmla="*/ 90487 h 121044"/>
              <a:gd name="connsiteX3" fmla="*/ 140494 w 847725"/>
              <a:gd name="connsiteY3" fmla="*/ 35718 h 121044"/>
              <a:gd name="connsiteX4" fmla="*/ 0 w 847725"/>
              <a:gd name="connsiteY4" fmla="*/ 80962 h 121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725" h="121044">
                <a:moveTo>
                  <a:pt x="847725" y="0"/>
                </a:moveTo>
                <a:cubicBezTo>
                  <a:pt x="838398" y="50800"/>
                  <a:pt x="829071" y="101600"/>
                  <a:pt x="757237" y="116681"/>
                </a:cubicBezTo>
                <a:cubicBezTo>
                  <a:pt x="685403" y="131762"/>
                  <a:pt x="519509" y="103981"/>
                  <a:pt x="416719" y="90487"/>
                </a:cubicBezTo>
                <a:cubicBezTo>
                  <a:pt x="313928" y="76993"/>
                  <a:pt x="209947" y="37306"/>
                  <a:pt x="140494" y="35718"/>
                </a:cubicBezTo>
                <a:cubicBezTo>
                  <a:pt x="71041" y="34131"/>
                  <a:pt x="35520" y="57546"/>
                  <a:pt x="0" y="80962"/>
                </a:cubicBezTo>
              </a:path>
            </a:pathLst>
          </a:cu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extLst>
      <p:ext uri="{BB962C8B-B14F-4D97-AF65-F5344CB8AC3E}">
        <p14:creationId xmlns:p14="http://schemas.microsoft.com/office/powerpoint/2010/main" val="233459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0" name="Title 1"/>
          <p:cNvSpPr>
            <a:spLocks noGrp="1"/>
          </p:cNvSpPr>
          <p:nvPr>
            <p:ph type="title"/>
          </p:nvPr>
        </p:nvSpPr>
        <p:spPr>
          <a:xfrm>
            <a:off x="84365" y="0"/>
            <a:ext cx="4868635" cy="1252728"/>
          </a:xfrm>
        </p:spPr>
        <p:txBody>
          <a:bodyPr/>
          <a:lstStyle/>
          <a:p>
            <a:r>
              <a:rPr lang="en-US" dirty="0"/>
              <a:t>Descending Pathways</a:t>
            </a:r>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95275"/>
            <a:ext cx="4591050" cy="625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Oval 24"/>
          <p:cNvSpPr/>
          <p:nvPr/>
        </p:nvSpPr>
        <p:spPr>
          <a:xfrm>
            <a:off x="5384800" y="2551113"/>
            <a:ext cx="1243013" cy="669925"/>
          </a:xfrm>
          <a:prstGeom prst="ellipse">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a:solidFill>
                  <a:srgbClr val="7F7F7F"/>
                </a:solidFill>
                <a:latin typeface="Arial" charset="0"/>
                <a:ea typeface="ＭＳ Ｐゴシック" pitchFamily="-110" charset="-128"/>
                <a:cs typeface="Arial" charset="0"/>
              </a:rPr>
              <a:t>To head muscles</a:t>
            </a:r>
          </a:p>
        </p:txBody>
      </p:sp>
      <p:sp>
        <p:nvSpPr>
          <p:cNvPr id="26" name="Oval 25"/>
          <p:cNvSpPr/>
          <p:nvPr/>
        </p:nvSpPr>
        <p:spPr>
          <a:xfrm>
            <a:off x="5354638" y="3552825"/>
            <a:ext cx="1241425" cy="669925"/>
          </a:xfrm>
          <a:prstGeom prst="ellipse">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a:solidFill>
                  <a:srgbClr val="7F7F7F"/>
                </a:solidFill>
                <a:latin typeface="Arial" charset="0"/>
                <a:ea typeface="ＭＳ Ｐゴシック" pitchFamily="-110" charset="-128"/>
                <a:cs typeface="Arial" charset="0"/>
              </a:rPr>
              <a:t>To neck muscles</a:t>
            </a:r>
          </a:p>
        </p:txBody>
      </p:sp>
      <p:sp>
        <p:nvSpPr>
          <p:cNvPr id="27" name="Oval 26"/>
          <p:cNvSpPr/>
          <p:nvPr/>
        </p:nvSpPr>
        <p:spPr>
          <a:xfrm>
            <a:off x="4267200" y="5868988"/>
            <a:ext cx="1241425" cy="66992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a:solidFill>
                  <a:schemeClr val="tx1"/>
                </a:solidFill>
                <a:latin typeface="Arial" charset="0"/>
                <a:ea typeface="ＭＳ Ｐゴシック" pitchFamily="-110" charset="-128"/>
                <a:cs typeface="Arial" charset="0"/>
              </a:rPr>
              <a:t>To arm muscle</a:t>
            </a:r>
          </a:p>
        </p:txBody>
      </p:sp>
      <p:sp>
        <p:nvSpPr>
          <p:cNvPr id="28" name="Oval 27"/>
          <p:cNvSpPr/>
          <p:nvPr/>
        </p:nvSpPr>
        <p:spPr>
          <a:xfrm>
            <a:off x="6477000" y="4954588"/>
            <a:ext cx="304800" cy="30480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10" charset="-128"/>
            </a:endParaRPr>
          </a:p>
        </p:txBody>
      </p:sp>
      <p:cxnSp>
        <p:nvCxnSpPr>
          <p:cNvPr id="29" name="Straight Connector 28"/>
          <p:cNvCxnSpPr>
            <a:stCxn id="28" idx="5"/>
          </p:cNvCxnSpPr>
          <p:nvPr/>
        </p:nvCxnSpPr>
        <p:spPr>
          <a:xfrm rot="16200000" flipH="1">
            <a:off x="6884987" y="5067301"/>
            <a:ext cx="441325" cy="736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441" name="TextBox 21"/>
          <p:cNvSpPr txBox="1">
            <a:spLocks noChangeArrowheads="1"/>
          </p:cNvSpPr>
          <p:nvPr/>
        </p:nvSpPr>
        <p:spPr bwMode="auto">
          <a:xfrm>
            <a:off x="7391400" y="5592763"/>
            <a:ext cx="106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200">
                <a:ea typeface="ＭＳ Ｐゴシック" pitchFamily="-110" charset="-128"/>
              </a:rPr>
              <a:t>Decussation</a:t>
            </a:r>
          </a:p>
        </p:txBody>
      </p:sp>
      <p:sp>
        <p:nvSpPr>
          <p:cNvPr id="31" name="Arc 30"/>
          <p:cNvSpPr/>
          <p:nvPr/>
        </p:nvSpPr>
        <p:spPr>
          <a:xfrm>
            <a:off x="6577013" y="4473575"/>
            <a:ext cx="549275" cy="252413"/>
          </a:xfrm>
          <a:prstGeom prst="arc">
            <a:avLst>
              <a:gd name="adj1" fmla="val 20234489"/>
              <a:gd name="adj2" fmla="val 1220276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ea typeface="ＭＳ Ｐゴシック" pitchFamily="-110" charset="-128"/>
            </a:endParaRPr>
          </a:p>
        </p:txBody>
      </p:sp>
      <p:cxnSp>
        <p:nvCxnSpPr>
          <p:cNvPr id="32" name="Straight Connector 31"/>
          <p:cNvCxnSpPr/>
          <p:nvPr/>
        </p:nvCxnSpPr>
        <p:spPr>
          <a:xfrm>
            <a:off x="7092950" y="4649788"/>
            <a:ext cx="533400" cy="128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444" name="TextBox 26"/>
          <p:cNvSpPr txBox="1">
            <a:spLocks noChangeArrowheads="1"/>
          </p:cNvSpPr>
          <p:nvPr/>
        </p:nvSpPr>
        <p:spPr bwMode="auto">
          <a:xfrm>
            <a:off x="7620000" y="4649788"/>
            <a:ext cx="152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a:ea typeface="ＭＳ Ｐゴシック" pitchFamily="-110" charset="-128"/>
              </a:rPr>
              <a:t>Corticospinal tract</a:t>
            </a:r>
          </a:p>
        </p:txBody>
      </p:sp>
      <p:sp>
        <p:nvSpPr>
          <p:cNvPr id="34" name="Oval 33"/>
          <p:cNvSpPr/>
          <p:nvPr/>
        </p:nvSpPr>
        <p:spPr>
          <a:xfrm>
            <a:off x="6172200" y="6021388"/>
            <a:ext cx="381000" cy="38100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10" charset="-128"/>
            </a:endParaRPr>
          </a:p>
        </p:txBody>
      </p:sp>
      <p:cxnSp>
        <p:nvCxnSpPr>
          <p:cNvPr id="35" name="Straight Connector 34"/>
          <p:cNvCxnSpPr/>
          <p:nvPr/>
        </p:nvCxnSpPr>
        <p:spPr>
          <a:xfrm rot="16200000" flipH="1">
            <a:off x="5528469" y="5304632"/>
            <a:ext cx="788987" cy="698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447" name="TextBox 32"/>
          <p:cNvSpPr txBox="1">
            <a:spLocks noChangeArrowheads="1"/>
          </p:cNvSpPr>
          <p:nvPr/>
        </p:nvSpPr>
        <p:spPr bwMode="auto">
          <a:xfrm>
            <a:off x="4659313" y="4878388"/>
            <a:ext cx="990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200">
                <a:ea typeface="ＭＳ Ｐゴシック" pitchFamily="-110" charset="-128"/>
              </a:rPr>
              <a:t>Synapse in ventral horn</a:t>
            </a:r>
          </a:p>
        </p:txBody>
      </p:sp>
      <p:cxnSp>
        <p:nvCxnSpPr>
          <p:cNvPr id="37" name="Straight Connector 36"/>
          <p:cNvCxnSpPr/>
          <p:nvPr/>
        </p:nvCxnSpPr>
        <p:spPr>
          <a:xfrm>
            <a:off x="6426200" y="260350"/>
            <a:ext cx="955675" cy="45720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449" name="TextBox 35"/>
          <p:cNvSpPr txBox="1">
            <a:spLocks noChangeArrowheads="1"/>
          </p:cNvSpPr>
          <p:nvPr/>
        </p:nvSpPr>
        <p:spPr bwMode="auto">
          <a:xfrm>
            <a:off x="4953000" y="77788"/>
            <a:ext cx="1600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a:ea typeface="ＭＳ Ｐゴシック" pitchFamily="-110" charset="-128"/>
              </a:rPr>
              <a:t>Command issued to move arm muscle</a:t>
            </a:r>
          </a:p>
        </p:txBody>
      </p:sp>
      <p:sp>
        <p:nvSpPr>
          <p:cNvPr id="18434" name="Content Placeholder 2"/>
          <p:cNvSpPr>
            <a:spLocks noGrp="1"/>
          </p:cNvSpPr>
          <p:nvPr>
            <p:ph idx="1"/>
          </p:nvPr>
        </p:nvSpPr>
        <p:spPr>
          <a:xfrm>
            <a:off x="76200" y="1371600"/>
            <a:ext cx="4811712" cy="4625975"/>
          </a:xfrm>
        </p:spPr>
        <p:txBody>
          <a:bodyPr/>
          <a:lstStyle/>
          <a:p>
            <a:r>
              <a:rPr lang="en-US" dirty="0"/>
              <a:t>Descending pathways send instructions to the muscles</a:t>
            </a:r>
          </a:p>
          <a:p>
            <a:pPr lvl="1"/>
            <a:r>
              <a:rPr lang="en-US" dirty="0"/>
              <a:t>1st neuron originates in the primary motor cortex (precentral gyrus) and travels to ventral horn of spinal cord</a:t>
            </a:r>
          </a:p>
          <a:p>
            <a:pPr lvl="1"/>
            <a:r>
              <a:rPr lang="en-US" dirty="0"/>
              <a:t>2nd neuron (motor neuron) brings instructions to muscles</a:t>
            </a:r>
          </a:p>
          <a:p>
            <a:r>
              <a:rPr lang="en-US" dirty="0"/>
              <a:t>Why is it called “corticospinal tract”?</a:t>
            </a:r>
          </a:p>
        </p:txBody>
      </p:sp>
      <p:sp>
        <p:nvSpPr>
          <p:cNvPr id="19" name="Rectangle 18"/>
          <p:cNvSpPr/>
          <p:nvPr/>
        </p:nvSpPr>
        <p:spPr>
          <a:xfrm>
            <a:off x="4573141" y="4876006"/>
            <a:ext cx="1143000" cy="4619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016346" y="5923119"/>
            <a:ext cx="736811" cy="621988"/>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Oval 21"/>
          <p:cNvSpPr/>
          <p:nvPr/>
        </p:nvSpPr>
        <p:spPr>
          <a:xfrm>
            <a:off x="6534150" y="415579"/>
            <a:ext cx="2152650" cy="1554508"/>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542430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the difference between the two tracts? </a:t>
            </a:r>
          </a:p>
        </p:txBody>
      </p:sp>
      <p:sp>
        <p:nvSpPr>
          <p:cNvPr id="3" name="Content Placeholder 2"/>
          <p:cNvSpPr>
            <a:spLocks noGrp="1"/>
          </p:cNvSpPr>
          <p:nvPr>
            <p:ph sz="half" idx="1"/>
          </p:nvPr>
        </p:nvSpPr>
        <p:spPr/>
        <p:txBody>
          <a:bodyPr/>
          <a:lstStyle/>
          <a:p>
            <a:r>
              <a:rPr lang="en-US" dirty="0"/>
              <a:t>Spinothalamic tract</a:t>
            </a:r>
          </a:p>
          <a:p>
            <a:pPr lvl="1"/>
            <a:r>
              <a:rPr lang="en-US" dirty="0"/>
              <a:t>Ascending pathway</a:t>
            </a:r>
          </a:p>
          <a:p>
            <a:pPr lvl="1"/>
            <a:r>
              <a:rPr lang="en-US" dirty="0"/>
              <a:t>3 neurons</a:t>
            </a:r>
          </a:p>
          <a:p>
            <a:pPr lvl="1"/>
            <a:r>
              <a:rPr lang="en-US" dirty="0"/>
              <a:t>Remember: Since it hasn’t reached the brain, it is NOT “smart” and needs 3 neurons to complete the task!</a:t>
            </a:r>
          </a:p>
          <a:p>
            <a:endParaRPr lang="en-US" dirty="0"/>
          </a:p>
        </p:txBody>
      </p:sp>
      <p:sp>
        <p:nvSpPr>
          <p:cNvPr id="4" name="Content Placeholder 3"/>
          <p:cNvSpPr>
            <a:spLocks noGrp="1"/>
          </p:cNvSpPr>
          <p:nvPr>
            <p:ph sz="half" idx="2"/>
          </p:nvPr>
        </p:nvSpPr>
        <p:spPr/>
        <p:txBody>
          <a:bodyPr/>
          <a:lstStyle/>
          <a:p>
            <a:r>
              <a:rPr lang="en-US" dirty="0"/>
              <a:t>Corticospinal tract</a:t>
            </a:r>
          </a:p>
          <a:p>
            <a:pPr lvl="1"/>
            <a:r>
              <a:rPr lang="en-US" dirty="0"/>
              <a:t>Descending pathway</a:t>
            </a:r>
          </a:p>
          <a:p>
            <a:pPr lvl="1"/>
            <a:r>
              <a:rPr lang="en-US" dirty="0"/>
              <a:t>2 neurons</a:t>
            </a:r>
          </a:p>
          <a:p>
            <a:pPr lvl="1"/>
            <a:r>
              <a:rPr lang="en-US" dirty="0"/>
              <a:t>Remember: Since it’s coming from the brain, it is “smart” and only needs 2 neurons to complete the task!</a:t>
            </a:r>
          </a:p>
        </p:txBody>
      </p:sp>
    </p:spTree>
    <p:extLst>
      <p:ext uri="{BB962C8B-B14F-4D97-AF65-F5344CB8AC3E}">
        <p14:creationId xmlns:p14="http://schemas.microsoft.com/office/powerpoint/2010/main" val="955632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next?</a:t>
            </a:r>
          </a:p>
        </p:txBody>
      </p:sp>
      <p:sp>
        <p:nvSpPr>
          <p:cNvPr id="3" name="Content Placeholder 2"/>
          <p:cNvSpPr>
            <a:spLocks noGrp="1"/>
          </p:cNvSpPr>
          <p:nvPr>
            <p:ph sz="half" idx="1"/>
          </p:nvPr>
        </p:nvSpPr>
        <p:spPr>
          <a:xfrm>
            <a:off x="0" y="685800"/>
            <a:ext cx="8153400" cy="5711952"/>
          </a:xfrm>
        </p:spPr>
        <p:txBody>
          <a:bodyPr/>
          <a:lstStyle/>
          <a:p>
            <a:r>
              <a:rPr lang="en-US" sz="2400" dirty="0"/>
              <a:t>So we know:</a:t>
            </a:r>
          </a:p>
          <a:p>
            <a:pPr lvl="1"/>
            <a:r>
              <a:rPr lang="en-US" sz="2000" b="1" u="sng" dirty="0"/>
              <a:t>Spinal cord </a:t>
            </a:r>
            <a:r>
              <a:rPr lang="en-US" sz="2000" dirty="0"/>
              <a:t>sends signals up/down via </a:t>
            </a:r>
            <a:r>
              <a:rPr lang="en-US" sz="2000" b="1" u="sng" dirty="0"/>
              <a:t>tracts</a:t>
            </a:r>
            <a:endParaRPr lang="en-US" sz="2000" dirty="0"/>
          </a:p>
          <a:p>
            <a:pPr lvl="2"/>
            <a:r>
              <a:rPr lang="en-US" sz="1800" dirty="0"/>
              <a:t>Spinothalamic</a:t>
            </a:r>
          </a:p>
          <a:p>
            <a:pPr lvl="2"/>
            <a:r>
              <a:rPr lang="en-US" sz="1800" dirty="0"/>
              <a:t>Corticospinal</a:t>
            </a:r>
          </a:p>
          <a:p>
            <a:pPr lvl="1"/>
            <a:r>
              <a:rPr lang="en-US" sz="2000" dirty="0"/>
              <a:t>Brain processes info in functional </a:t>
            </a:r>
            <a:r>
              <a:rPr lang="en-US" sz="2000" b="1" u="sng" dirty="0"/>
              <a:t>cortices</a:t>
            </a:r>
            <a:r>
              <a:rPr lang="en-US" sz="2000" dirty="0"/>
              <a:t> (sing = </a:t>
            </a:r>
            <a:r>
              <a:rPr lang="en-US" sz="2000" i="1" dirty="0"/>
              <a:t>cortex</a:t>
            </a:r>
            <a:r>
              <a:rPr lang="en-US" sz="2000" dirty="0"/>
              <a:t>)</a:t>
            </a:r>
          </a:p>
          <a:p>
            <a:pPr lvl="2"/>
            <a:r>
              <a:rPr lang="en-US" sz="1800" dirty="0"/>
              <a:t>Somatosensory </a:t>
            </a:r>
          </a:p>
          <a:p>
            <a:pPr lvl="2"/>
            <a:r>
              <a:rPr lang="en-US" sz="1800" dirty="0"/>
              <a:t>Primary Motor</a:t>
            </a:r>
          </a:p>
          <a:p>
            <a:pPr lvl="1"/>
            <a:r>
              <a:rPr lang="en-US" sz="2000" dirty="0"/>
              <a:t>Other structures of the brain = important</a:t>
            </a:r>
          </a:p>
          <a:p>
            <a:pPr lvl="2"/>
            <a:r>
              <a:rPr lang="en-US" sz="1800" dirty="0"/>
              <a:t>Thalamus</a:t>
            </a:r>
          </a:p>
          <a:p>
            <a:pPr lvl="2"/>
            <a:r>
              <a:rPr lang="en-US" sz="1800" dirty="0"/>
              <a:t>Medulla</a:t>
            </a:r>
          </a:p>
          <a:p>
            <a:pPr lvl="1"/>
            <a:r>
              <a:rPr lang="en-US" sz="2000" b="1" u="sng" dirty="0"/>
              <a:t>Horns</a:t>
            </a:r>
            <a:r>
              <a:rPr lang="en-US" sz="2000" dirty="0"/>
              <a:t> bring/send info to/from spinal cord</a:t>
            </a:r>
          </a:p>
          <a:p>
            <a:pPr lvl="2"/>
            <a:r>
              <a:rPr lang="en-US" sz="1800" dirty="0"/>
              <a:t>Located </a:t>
            </a:r>
            <a:r>
              <a:rPr lang="en-US" sz="1800" i="1" dirty="0"/>
              <a:t>within</a:t>
            </a:r>
            <a:r>
              <a:rPr lang="en-US" sz="1800" dirty="0"/>
              <a:t> spinal cord</a:t>
            </a:r>
          </a:p>
          <a:p>
            <a:pPr lvl="1"/>
            <a:r>
              <a:rPr lang="en-US" sz="2000" b="1" u="sng" dirty="0"/>
              <a:t>Roots</a:t>
            </a:r>
            <a:r>
              <a:rPr lang="en-US" sz="2000" dirty="0"/>
              <a:t>  bring/send info to/from spinal cord</a:t>
            </a:r>
          </a:p>
          <a:p>
            <a:pPr lvl="2"/>
            <a:r>
              <a:rPr lang="en-US" sz="1800" dirty="0"/>
              <a:t>Located </a:t>
            </a:r>
            <a:r>
              <a:rPr lang="en-US" sz="1800" i="1" dirty="0"/>
              <a:t>external</a:t>
            </a:r>
            <a:r>
              <a:rPr lang="en-US" sz="1800" dirty="0"/>
              <a:t> to spinal cord</a:t>
            </a:r>
          </a:p>
          <a:p>
            <a:r>
              <a:rPr lang="en-US" sz="2600" b="1" u="sng" dirty="0"/>
              <a:t>Spinal Nerve</a:t>
            </a:r>
            <a:r>
              <a:rPr lang="en-US" sz="2600" dirty="0"/>
              <a:t>!</a:t>
            </a:r>
          </a:p>
          <a:p>
            <a:pPr lvl="1"/>
            <a:r>
              <a:rPr lang="en-US" sz="2200" dirty="0"/>
              <a:t>Splits….</a:t>
            </a:r>
          </a:p>
        </p:txBody>
      </p:sp>
      <p:pic>
        <p:nvPicPr>
          <p:cNvPr id="1026" name="Picture 2" descr="Image result for spinal c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429000"/>
            <a:ext cx="3627935" cy="282892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5334000" y="4419600"/>
            <a:ext cx="1371600" cy="1143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337629" y="4455886"/>
            <a:ext cx="1367971" cy="57331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337629" y="4343400"/>
            <a:ext cx="682171" cy="80191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341258" y="5145314"/>
            <a:ext cx="526142" cy="3628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2514600" y="4843462"/>
            <a:ext cx="2819400" cy="102393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4117">
            <a:off x="2641661" y="4990773"/>
            <a:ext cx="6328996"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0" name="Straight Arrow Connector 29"/>
          <p:cNvCxnSpPr/>
          <p:nvPr/>
        </p:nvCxnSpPr>
        <p:spPr>
          <a:xfrm flipH="1" flipV="1">
            <a:off x="8857652" y="4971142"/>
            <a:ext cx="104283" cy="21045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215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2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47" presetID="1"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par>
                                <p:cTn id="57" presetID="1" presetClass="entr" presetSubtype="0"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2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a:t>
            </a:r>
          </a:p>
        </p:txBody>
      </p:sp>
      <p:sp>
        <p:nvSpPr>
          <p:cNvPr id="3" name="Content Placeholder 2"/>
          <p:cNvSpPr>
            <a:spLocks noGrp="1"/>
          </p:cNvSpPr>
          <p:nvPr>
            <p:ph sz="half" idx="1"/>
          </p:nvPr>
        </p:nvSpPr>
        <p:spPr>
          <a:xfrm>
            <a:off x="228600" y="838200"/>
            <a:ext cx="8458200" cy="5638800"/>
          </a:xfrm>
        </p:spPr>
        <p:txBody>
          <a:bodyPr/>
          <a:lstStyle/>
          <a:p>
            <a:r>
              <a:rPr lang="en-US" sz="2400" dirty="0"/>
              <a:t>Always bring COLOR copy of Lab manual</a:t>
            </a:r>
          </a:p>
          <a:p>
            <a:r>
              <a:rPr lang="en-US" sz="2400" dirty="0"/>
              <a:t>Work in pairs/ groups</a:t>
            </a:r>
          </a:p>
          <a:p>
            <a:r>
              <a:rPr lang="en-US" sz="2400" dirty="0"/>
              <a:t>Move around</a:t>
            </a:r>
          </a:p>
          <a:p>
            <a:endParaRPr lang="en-US" sz="1200" dirty="0"/>
          </a:p>
          <a:p>
            <a:r>
              <a:rPr lang="en-US" sz="2400" dirty="0"/>
              <a:t>Always Orient Yourself!</a:t>
            </a:r>
            <a:br>
              <a:rPr lang="en-US" sz="2400" dirty="0"/>
            </a:br>
            <a:endParaRPr lang="en-US" sz="1400" dirty="0"/>
          </a:p>
          <a:p>
            <a:r>
              <a:rPr lang="en-US" sz="2400" dirty="0"/>
              <a:t>Consider: </a:t>
            </a:r>
          </a:p>
          <a:p>
            <a:pPr lvl="1"/>
            <a:r>
              <a:rPr lang="en-US" sz="2000" dirty="0"/>
              <a:t>Etymology / word meaning</a:t>
            </a:r>
          </a:p>
          <a:p>
            <a:pPr lvl="1"/>
            <a:r>
              <a:rPr lang="en-US" sz="2000" dirty="0"/>
              <a:t>Relative location</a:t>
            </a:r>
          </a:p>
          <a:p>
            <a:pPr lvl="1"/>
            <a:r>
              <a:rPr lang="en-US" sz="2000" dirty="0"/>
              <a:t>Function</a:t>
            </a:r>
          </a:p>
          <a:p>
            <a:pPr lvl="1"/>
            <a:r>
              <a:rPr lang="en-US" sz="2000" dirty="0"/>
              <a:t>Relation to other body systems</a:t>
            </a:r>
          </a:p>
          <a:p>
            <a:pPr lvl="1"/>
            <a:endParaRPr lang="en-US" sz="1100" dirty="0"/>
          </a:p>
          <a:p>
            <a:r>
              <a:rPr lang="en-US" sz="2400" dirty="0"/>
              <a:t>Many resources!!</a:t>
            </a:r>
          </a:p>
          <a:p>
            <a:pPr lvl="1"/>
            <a:r>
              <a:rPr lang="en-US" sz="2000" dirty="0"/>
              <a:t>TA (Chris) + Lab Apprentice</a:t>
            </a:r>
          </a:p>
          <a:p>
            <a:pPr lvl="1"/>
            <a:r>
              <a:rPr lang="en-US" sz="2000" dirty="0"/>
              <a:t>Lab manual + Other Sakai Resources</a:t>
            </a:r>
          </a:p>
          <a:p>
            <a:pPr lvl="1"/>
            <a:r>
              <a:rPr lang="en-US" sz="2000" dirty="0"/>
              <a:t>Internet (</a:t>
            </a:r>
            <a:r>
              <a:rPr lang="en-US" sz="2000" dirty="0" err="1"/>
              <a:t>Youtube</a:t>
            </a:r>
            <a:r>
              <a:rPr lang="en-US" sz="2000" dirty="0"/>
              <a:t>, Wikipedia)</a:t>
            </a:r>
          </a:p>
          <a:p>
            <a:pPr lvl="1"/>
            <a:r>
              <a:rPr lang="en-US" sz="2000" dirty="0"/>
              <a:t>All models!!</a:t>
            </a:r>
          </a:p>
          <a:p>
            <a:pPr lvl="1"/>
            <a:endParaRPr lang="en-US" sz="2000" dirty="0"/>
          </a:p>
          <a:p>
            <a:pPr lvl="1"/>
            <a:endParaRPr lang="en-US" sz="2000" dirty="0"/>
          </a:p>
          <a:p>
            <a:endParaRPr lang="en-US" sz="2400" dirty="0"/>
          </a:p>
          <a:p>
            <a:endParaRPr lang="en-US" sz="2400"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9478"/>
          <a:stretch/>
        </p:blipFill>
        <p:spPr bwMode="auto">
          <a:xfrm>
            <a:off x="5257800" y="1828800"/>
            <a:ext cx="3614057" cy="4167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6248400" y="5334000"/>
            <a:ext cx="2743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4038600" y="3429000"/>
            <a:ext cx="2438400" cy="1828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064828" y="4169229"/>
            <a:ext cx="1926772"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681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1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Rami Connect the Spinal Cord to the Body</a:t>
            </a:r>
          </a:p>
        </p:txBody>
      </p:sp>
      <p:sp>
        <p:nvSpPr>
          <p:cNvPr id="3" name="Content Placeholder 2"/>
          <p:cNvSpPr>
            <a:spLocks noGrp="1"/>
          </p:cNvSpPr>
          <p:nvPr>
            <p:ph sz="half" idx="1"/>
          </p:nvPr>
        </p:nvSpPr>
        <p:spPr>
          <a:xfrm>
            <a:off x="76200" y="1625092"/>
            <a:ext cx="4343400" cy="4623816"/>
          </a:xfrm>
        </p:spPr>
        <p:txBody>
          <a:bodyPr/>
          <a:lstStyle/>
          <a:p>
            <a:r>
              <a:rPr lang="en-US" dirty="0"/>
              <a:t>Where does the information come/go? </a:t>
            </a:r>
          </a:p>
          <a:p>
            <a:endParaRPr lang="en-US" dirty="0"/>
          </a:p>
          <a:p>
            <a:r>
              <a:rPr lang="en-US" sz="2400" dirty="0"/>
              <a:t>Ventral</a:t>
            </a:r>
          </a:p>
          <a:p>
            <a:pPr lvl="1"/>
            <a:r>
              <a:rPr lang="en-US" sz="2000" dirty="0"/>
              <a:t>Ventral / lateral sides of body </a:t>
            </a:r>
          </a:p>
          <a:p>
            <a:pPr lvl="1"/>
            <a:r>
              <a:rPr lang="en-US" sz="2000" dirty="0"/>
              <a:t>Limbs</a:t>
            </a:r>
          </a:p>
          <a:p>
            <a:pPr lvl="1"/>
            <a:endParaRPr lang="en-US" sz="1100" dirty="0"/>
          </a:p>
          <a:p>
            <a:r>
              <a:rPr lang="en-US" sz="2400" dirty="0"/>
              <a:t>Dorsal</a:t>
            </a:r>
          </a:p>
          <a:p>
            <a:pPr lvl="1"/>
            <a:r>
              <a:rPr lang="en-US" sz="2000" dirty="0"/>
              <a:t>Dorsal side of body</a:t>
            </a:r>
          </a:p>
          <a:p>
            <a:pPr lvl="1"/>
            <a:endParaRPr lang="en-US" sz="1200" dirty="0"/>
          </a:p>
          <a:p>
            <a:r>
              <a:rPr lang="en-US" sz="2400" dirty="0"/>
              <a:t>Communicating</a:t>
            </a:r>
          </a:p>
          <a:p>
            <a:pPr lvl="1"/>
            <a:r>
              <a:rPr lang="en-US" sz="2000" dirty="0"/>
              <a:t>Viscera (aka organs)</a:t>
            </a:r>
          </a:p>
        </p:txBody>
      </p:sp>
      <p:grpSp>
        <p:nvGrpSpPr>
          <p:cNvPr id="9" name="Group 8"/>
          <p:cNvGrpSpPr/>
          <p:nvPr/>
        </p:nvGrpSpPr>
        <p:grpSpPr>
          <a:xfrm>
            <a:off x="4114800" y="1676400"/>
            <a:ext cx="4792642" cy="4521200"/>
            <a:chOff x="4114800" y="1676400"/>
            <a:chExt cx="4792642" cy="4521200"/>
          </a:xfrm>
        </p:grpSpPr>
        <p:pic>
          <p:nvPicPr>
            <p:cNvPr id="6" name="Picture 5"/>
            <p:cNvPicPr>
              <a:picLocks noChangeAspect="1"/>
            </p:cNvPicPr>
            <p:nvPr/>
          </p:nvPicPr>
          <p:blipFill>
            <a:blip r:embed="rId3"/>
            <a:stretch>
              <a:fillRect/>
            </a:stretch>
          </p:blipFill>
          <p:spPr>
            <a:xfrm>
              <a:off x="4114800" y="1676400"/>
              <a:ext cx="4792642" cy="4521200"/>
            </a:xfrm>
            <a:prstGeom prst="rect">
              <a:avLst/>
            </a:prstGeom>
          </p:spPr>
        </p:pic>
        <p:sp>
          <p:nvSpPr>
            <p:cNvPr id="7" name="Rectangle 6"/>
            <p:cNvSpPr/>
            <p:nvPr/>
          </p:nvSpPr>
          <p:spPr>
            <a:xfrm>
              <a:off x="4114800" y="1676400"/>
              <a:ext cx="1905000" cy="4572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114800" y="4800600"/>
              <a:ext cx="228600" cy="11430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6034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400" y="76200"/>
            <a:ext cx="5715000" cy="1250950"/>
          </a:xfrm>
        </p:spPr>
        <p:txBody>
          <a:bodyPr/>
          <a:lstStyle/>
          <a:p>
            <a:r>
              <a:rPr lang="en-US" dirty="0"/>
              <a:t>SO MANY WORDS!!</a:t>
            </a:r>
          </a:p>
        </p:txBody>
      </p:sp>
      <p:sp>
        <p:nvSpPr>
          <p:cNvPr id="6" name="TextBox 5"/>
          <p:cNvSpPr txBox="1"/>
          <p:nvPr/>
        </p:nvSpPr>
        <p:spPr>
          <a:xfrm>
            <a:off x="304800" y="1143000"/>
            <a:ext cx="6781800" cy="369332"/>
          </a:xfrm>
          <a:prstGeom prst="rect">
            <a:avLst/>
          </a:prstGeom>
          <a:noFill/>
        </p:spPr>
        <p:txBody>
          <a:bodyPr wrap="square" rtlCol="0">
            <a:spAutoFit/>
          </a:bodyPr>
          <a:lstStyle/>
          <a:p>
            <a:r>
              <a:rPr lang="en-US" dirty="0"/>
              <a:t>I’m bound to get them all confused!</a:t>
            </a:r>
          </a:p>
        </p:txBody>
      </p:sp>
      <p:pic>
        <p:nvPicPr>
          <p:cNvPr id="3074" name="Picture 2" descr="Image result for screaming 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28800"/>
            <a:ext cx="2495550" cy="37433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52600" y="5867400"/>
            <a:ext cx="6781800" cy="369332"/>
          </a:xfrm>
          <a:prstGeom prst="rect">
            <a:avLst/>
          </a:prstGeom>
          <a:noFill/>
        </p:spPr>
        <p:txBody>
          <a:bodyPr wrap="square" rtlCol="0">
            <a:spAutoFit/>
          </a:bodyPr>
          <a:lstStyle/>
          <a:p>
            <a:r>
              <a:rPr lang="en-US" dirty="0"/>
              <a:t>If only there was some way to remember their order…</a:t>
            </a:r>
          </a:p>
        </p:txBody>
      </p:sp>
      <p:pic>
        <p:nvPicPr>
          <p:cNvPr id="3077"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556998">
            <a:off x="3695701" y="1684755"/>
            <a:ext cx="4905375"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3261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l="11460"/>
          <a:stretch/>
        </p:blipFill>
        <p:spPr>
          <a:xfrm>
            <a:off x="356" y="532944"/>
            <a:ext cx="4915209" cy="5523361"/>
          </a:xfrm>
          <a:prstGeom prst="rect">
            <a:avLst/>
          </a:prstGeom>
        </p:spPr>
      </p:pic>
      <p:pic>
        <p:nvPicPr>
          <p:cNvPr id="13"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98781" y="609633"/>
            <a:ext cx="3082405" cy="6179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381998" y="820052"/>
            <a:ext cx="2102617" cy="830997"/>
          </a:xfrm>
          <a:prstGeom prst="rect">
            <a:avLst/>
          </a:prstGeom>
          <a:noFill/>
        </p:spPr>
        <p:txBody>
          <a:bodyPr wrap="square" rtlCol="0">
            <a:spAutoFit/>
          </a:bodyPr>
          <a:lstStyle/>
          <a:p>
            <a:r>
              <a:rPr lang="en-US" sz="2400" dirty="0"/>
              <a:t>Rami means ‘branches’  </a:t>
            </a:r>
            <a:r>
              <a:rPr lang="en-US" sz="2400" dirty="0">
                <a:sym typeface="Wingdings" panose="05000000000000000000" pitchFamily="2" charset="2"/>
              </a:rPr>
              <a:t> </a:t>
            </a:r>
            <a:endParaRPr lang="en-US" sz="2400" dirty="0"/>
          </a:p>
        </p:txBody>
      </p:sp>
      <p:sp>
        <p:nvSpPr>
          <p:cNvPr id="11" name="TextBox 10"/>
          <p:cNvSpPr txBox="1"/>
          <p:nvPr/>
        </p:nvSpPr>
        <p:spPr>
          <a:xfrm>
            <a:off x="6984639" y="2158386"/>
            <a:ext cx="2159362" cy="461665"/>
          </a:xfrm>
          <a:prstGeom prst="rect">
            <a:avLst/>
          </a:prstGeom>
          <a:noFill/>
        </p:spPr>
        <p:txBody>
          <a:bodyPr wrap="square" rtlCol="0">
            <a:spAutoFit/>
          </a:bodyPr>
          <a:lstStyle/>
          <a:p>
            <a:r>
              <a:rPr lang="en-US" sz="2400" dirty="0">
                <a:sym typeface="Wingdings" panose="05000000000000000000" pitchFamily="2" charset="2"/>
              </a:rPr>
              <a:t></a:t>
            </a:r>
            <a:r>
              <a:rPr lang="en-US" sz="2400" dirty="0"/>
              <a:t> Spinal Nerve</a:t>
            </a:r>
          </a:p>
        </p:txBody>
      </p:sp>
      <p:sp>
        <p:nvSpPr>
          <p:cNvPr id="14" name="TextBox 13"/>
          <p:cNvSpPr txBox="1"/>
          <p:nvPr/>
        </p:nvSpPr>
        <p:spPr>
          <a:xfrm>
            <a:off x="7261476" y="3531362"/>
            <a:ext cx="1443468" cy="369332"/>
          </a:xfrm>
          <a:prstGeom prst="rect">
            <a:avLst/>
          </a:prstGeom>
          <a:noFill/>
        </p:spPr>
        <p:txBody>
          <a:bodyPr wrap="square" rtlCol="0">
            <a:spAutoFit/>
          </a:bodyPr>
          <a:lstStyle/>
          <a:p>
            <a:r>
              <a:rPr lang="en-US" dirty="0">
                <a:sym typeface="Wingdings" panose="05000000000000000000" pitchFamily="2" charset="2"/>
              </a:rPr>
              <a:t></a:t>
            </a:r>
            <a:r>
              <a:rPr lang="en-US" dirty="0"/>
              <a:t> (rootlets)</a:t>
            </a:r>
          </a:p>
        </p:txBody>
      </p:sp>
      <p:sp>
        <p:nvSpPr>
          <p:cNvPr id="15" name="TextBox 14"/>
          <p:cNvSpPr txBox="1"/>
          <p:nvPr/>
        </p:nvSpPr>
        <p:spPr>
          <a:xfrm>
            <a:off x="7294764" y="2912127"/>
            <a:ext cx="1443468" cy="461665"/>
          </a:xfrm>
          <a:prstGeom prst="rect">
            <a:avLst/>
          </a:prstGeom>
          <a:noFill/>
        </p:spPr>
        <p:txBody>
          <a:bodyPr wrap="square" rtlCol="0">
            <a:spAutoFit/>
          </a:bodyPr>
          <a:lstStyle/>
          <a:p>
            <a:r>
              <a:rPr lang="en-US" sz="2400" dirty="0">
                <a:sym typeface="Wingdings" panose="05000000000000000000" pitchFamily="2" charset="2"/>
              </a:rPr>
              <a:t></a:t>
            </a:r>
            <a:r>
              <a:rPr lang="en-US" sz="2400" dirty="0"/>
              <a:t> Roots</a:t>
            </a:r>
          </a:p>
        </p:txBody>
      </p:sp>
      <p:sp>
        <p:nvSpPr>
          <p:cNvPr id="16" name="Title 1">
            <a:extLst>
              <a:ext uri="{FF2B5EF4-FFF2-40B4-BE49-F238E27FC236}">
                <a16:creationId xmlns:a16="http://schemas.microsoft.com/office/drawing/2014/main" id="{1020C34E-FCBA-4843-82A9-8E1BF253BBE7}"/>
              </a:ext>
            </a:extLst>
          </p:cNvPr>
          <p:cNvSpPr>
            <a:spLocks noGrp="1"/>
          </p:cNvSpPr>
          <p:nvPr>
            <p:ph type="title"/>
          </p:nvPr>
        </p:nvSpPr>
        <p:spPr>
          <a:xfrm>
            <a:off x="196850" y="98427"/>
            <a:ext cx="7886700" cy="485774"/>
          </a:xfrm>
        </p:spPr>
        <p:txBody>
          <a:bodyPr>
            <a:normAutofit/>
          </a:bodyPr>
          <a:lstStyle/>
          <a:p>
            <a:pPr>
              <a:lnSpc>
                <a:spcPct val="70000"/>
              </a:lnSpc>
            </a:pPr>
            <a:r>
              <a:rPr lang="en-US" sz="3400" b="1" u="sng" dirty="0"/>
              <a:t>Making sense of Spinal Nerves</a:t>
            </a:r>
          </a:p>
        </p:txBody>
      </p:sp>
      <p:sp>
        <p:nvSpPr>
          <p:cNvPr id="18" name="Title 1">
            <a:extLst>
              <a:ext uri="{FF2B5EF4-FFF2-40B4-BE49-F238E27FC236}">
                <a16:creationId xmlns:a16="http://schemas.microsoft.com/office/drawing/2014/main" id="{DED1DCA6-31EA-4C05-854E-069A4D1FABA9}"/>
              </a:ext>
            </a:extLst>
          </p:cNvPr>
          <p:cNvSpPr txBox="1">
            <a:spLocks/>
          </p:cNvSpPr>
          <p:nvPr/>
        </p:nvSpPr>
        <p:spPr bwMode="auto">
          <a:xfrm>
            <a:off x="4386350" y="2535230"/>
            <a:ext cx="8382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45720" bIns="45720" numCol="1" anchor="t" anchorCtr="0" compatLnSpc="1">
            <a:prstTxWarp prst="textNoShape">
              <a:avLst/>
            </a:prstTxWarp>
          </a:bodyPr>
          <a:lstStyle>
            <a:lvl1pPr algn="l" rtl="0" eaLnBrk="1" fontAlgn="base" hangingPunct="1">
              <a:spcBef>
                <a:spcPct val="0"/>
              </a:spcBef>
              <a:spcAft>
                <a:spcPct val="0"/>
              </a:spcAft>
              <a:defRPr sz="4500" b="1" kern="1200">
                <a:solidFill>
                  <a:srgbClr val="347FD8"/>
                </a:solidFill>
                <a:latin typeface="+mj-lt"/>
                <a:ea typeface="ＭＳ Ｐゴシック" pitchFamily="-109" charset="-128"/>
                <a:cs typeface="ＭＳ Ｐゴシック" pitchFamily="-109" charset="-128"/>
              </a:defRPr>
            </a:lvl1pPr>
            <a:lvl2pPr algn="l" rtl="0" eaLnBrk="1" fontAlgn="base" hangingPunct="1">
              <a:spcBef>
                <a:spcPct val="0"/>
              </a:spcBef>
              <a:spcAft>
                <a:spcPct val="0"/>
              </a:spcAft>
              <a:defRPr sz="4500" b="1">
                <a:solidFill>
                  <a:srgbClr val="347FD8"/>
                </a:solidFill>
                <a:latin typeface="Corbel" pitchFamily="34" charset="0"/>
                <a:ea typeface="ＭＳ Ｐゴシック" pitchFamily="-109" charset="-128"/>
                <a:cs typeface="ＭＳ Ｐゴシック" pitchFamily="-109" charset="-128"/>
              </a:defRPr>
            </a:lvl2pPr>
            <a:lvl3pPr algn="l" rtl="0" eaLnBrk="1" fontAlgn="base" hangingPunct="1">
              <a:spcBef>
                <a:spcPct val="0"/>
              </a:spcBef>
              <a:spcAft>
                <a:spcPct val="0"/>
              </a:spcAft>
              <a:defRPr sz="4500" b="1">
                <a:solidFill>
                  <a:srgbClr val="347FD8"/>
                </a:solidFill>
                <a:latin typeface="Corbel" pitchFamily="34" charset="0"/>
                <a:ea typeface="ＭＳ Ｐゴシック" pitchFamily="-109" charset="-128"/>
                <a:cs typeface="ＭＳ Ｐゴシック" pitchFamily="-109" charset="-128"/>
              </a:defRPr>
            </a:lvl3pPr>
            <a:lvl4pPr algn="l" rtl="0" eaLnBrk="1" fontAlgn="base" hangingPunct="1">
              <a:spcBef>
                <a:spcPct val="0"/>
              </a:spcBef>
              <a:spcAft>
                <a:spcPct val="0"/>
              </a:spcAft>
              <a:defRPr sz="4500" b="1">
                <a:solidFill>
                  <a:srgbClr val="347FD8"/>
                </a:solidFill>
                <a:latin typeface="Corbel" pitchFamily="34" charset="0"/>
                <a:ea typeface="ＭＳ Ｐゴシック" pitchFamily="-109" charset="-128"/>
                <a:cs typeface="ＭＳ Ｐゴシック" pitchFamily="-109" charset="-128"/>
              </a:defRPr>
            </a:lvl4pPr>
            <a:lvl5pPr algn="l" rtl="0" eaLnBrk="1" fontAlgn="base" hangingPunct="1">
              <a:spcBef>
                <a:spcPct val="0"/>
              </a:spcBef>
              <a:spcAft>
                <a:spcPct val="0"/>
              </a:spcAft>
              <a:defRPr sz="4500" b="1">
                <a:solidFill>
                  <a:srgbClr val="347FD8"/>
                </a:solidFill>
                <a:latin typeface="Corbel" pitchFamily="34" charset="0"/>
                <a:ea typeface="ＭＳ Ｐゴシック" pitchFamily="-109" charset="-128"/>
                <a:cs typeface="ＭＳ Ｐゴシック" pitchFamily="-109" charset="-128"/>
              </a:defRPr>
            </a:lvl5pPr>
            <a:lvl6pPr marL="457200" algn="l" rtl="0" eaLnBrk="1" fontAlgn="base" hangingPunct="1">
              <a:spcBef>
                <a:spcPct val="0"/>
              </a:spcBef>
              <a:spcAft>
                <a:spcPct val="0"/>
              </a:spcAft>
              <a:defRPr sz="4500" b="1">
                <a:solidFill>
                  <a:srgbClr val="347FD8"/>
                </a:solidFill>
                <a:latin typeface="Corbel" pitchFamily="34" charset="0"/>
              </a:defRPr>
            </a:lvl6pPr>
            <a:lvl7pPr marL="914400" algn="l" rtl="0" eaLnBrk="1" fontAlgn="base" hangingPunct="1">
              <a:spcBef>
                <a:spcPct val="0"/>
              </a:spcBef>
              <a:spcAft>
                <a:spcPct val="0"/>
              </a:spcAft>
              <a:defRPr sz="4500" b="1">
                <a:solidFill>
                  <a:srgbClr val="347FD8"/>
                </a:solidFill>
                <a:latin typeface="Corbel" pitchFamily="34" charset="0"/>
              </a:defRPr>
            </a:lvl7pPr>
            <a:lvl8pPr marL="1371600" algn="l" rtl="0" eaLnBrk="1" fontAlgn="base" hangingPunct="1">
              <a:spcBef>
                <a:spcPct val="0"/>
              </a:spcBef>
              <a:spcAft>
                <a:spcPct val="0"/>
              </a:spcAft>
              <a:defRPr sz="4500" b="1">
                <a:solidFill>
                  <a:srgbClr val="347FD8"/>
                </a:solidFill>
                <a:latin typeface="Corbel" pitchFamily="34" charset="0"/>
              </a:defRPr>
            </a:lvl8pPr>
            <a:lvl9pPr marL="1828800" algn="l" rtl="0" eaLnBrk="1" fontAlgn="base" hangingPunct="1">
              <a:spcBef>
                <a:spcPct val="0"/>
              </a:spcBef>
              <a:spcAft>
                <a:spcPct val="0"/>
              </a:spcAft>
              <a:defRPr sz="4500" b="1">
                <a:solidFill>
                  <a:srgbClr val="347FD8"/>
                </a:solidFill>
                <a:latin typeface="Corbel" pitchFamily="34" charset="0"/>
              </a:defRPr>
            </a:lvl9pPr>
          </a:lstStyle>
          <a:p>
            <a:r>
              <a:rPr lang="en-US" sz="6000" dirty="0"/>
              <a:t> = </a:t>
            </a:r>
          </a:p>
        </p:txBody>
      </p:sp>
    </p:spTree>
    <p:extLst>
      <p:ext uri="{BB962C8B-B14F-4D97-AF65-F5344CB8AC3E}">
        <p14:creationId xmlns:p14="http://schemas.microsoft.com/office/powerpoint/2010/main" val="343504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15"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l="11460"/>
          <a:stretch/>
        </p:blipFill>
        <p:spPr>
          <a:xfrm>
            <a:off x="356" y="532944"/>
            <a:ext cx="4915209" cy="5523361"/>
          </a:xfrm>
          <a:prstGeom prst="rect">
            <a:avLst/>
          </a:prstGeom>
        </p:spPr>
      </p:pic>
      <p:pic>
        <p:nvPicPr>
          <p:cNvPr id="13"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98781" y="609633"/>
            <a:ext cx="3082405" cy="6179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381998" y="820052"/>
            <a:ext cx="2102617" cy="830997"/>
          </a:xfrm>
          <a:prstGeom prst="rect">
            <a:avLst/>
          </a:prstGeom>
          <a:noFill/>
        </p:spPr>
        <p:txBody>
          <a:bodyPr wrap="square" rtlCol="0">
            <a:spAutoFit/>
          </a:bodyPr>
          <a:lstStyle/>
          <a:p>
            <a:r>
              <a:rPr lang="en-US" sz="2400" dirty="0"/>
              <a:t>Rami means ‘branches’  </a:t>
            </a:r>
            <a:r>
              <a:rPr lang="en-US" sz="2400" dirty="0">
                <a:sym typeface="Wingdings" panose="05000000000000000000" pitchFamily="2" charset="2"/>
              </a:rPr>
              <a:t> </a:t>
            </a:r>
            <a:endParaRPr lang="en-US" sz="2400" dirty="0"/>
          </a:p>
        </p:txBody>
      </p:sp>
      <p:sp>
        <p:nvSpPr>
          <p:cNvPr id="11" name="TextBox 10"/>
          <p:cNvSpPr txBox="1"/>
          <p:nvPr/>
        </p:nvSpPr>
        <p:spPr>
          <a:xfrm>
            <a:off x="6984639" y="2158386"/>
            <a:ext cx="2159362" cy="461665"/>
          </a:xfrm>
          <a:prstGeom prst="rect">
            <a:avLst/>
          </a:prstGeom>
          <a:noFill/>
        </p:spPr>
        <p:txBody>
          <a:bodyPr wrap="square" rtlCol="0">
            <a:spAutoFit/>
          </a:bodyPr>
          <a:lstStyle/>
          <a:p>
            <a:r>
              <a:rPr lang="en-US" sz="2400" dirty="0">
                <a:sym typeface="Wingdings" panose="05000000000000000000" pitchFamily="2" charset="2"/>
              </a:rPr>
              <a:t></a:t>
            </a:r>
            <a:r>
              <a:rPr lang="en-US" sz="2400" dirty="0"/>
              <a:t> Spinal Nerve</a:t>
            </a:r>
          </a:p>
        </p:txBody>
      </p:sp>
      <p:pic>
        <p:nvPicPr>
          <p:cNvPr id="7" name="Picture 2" descr="Image result for goat horns"/>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53750" y1="18833" x2="56500" y2="32500"/>
                        <a14:foregroundMark x1="54625" y1="15167" x2="76625" y2="22000"/>
                        <a14:foregroundMark x1="78250" y1="24500" x2="86000" y2="44000"/>
                        <a14:foregroundMark x1="55875" y1="32333" x2="56250" y2="40000"/>
                        <a14:foregroundMark x1="55625" y1="40167" x2="54375" y2="44833"/>
                        <a14:foregroundMark x1="85875" y1="45167" x2="85000" y2="50833"/>
                        <a14:foregroundMark x1="84750" y1="50833" x2="83375" y2="53667"/>
                        <a14:backgroundMark x1="45125" y1="32833" x2="50375" y2="24000"/>
                        <a14:backgroundMark x1="59750" y1="21833" x2="67125" y2="46667"/>
                        <a14:backgroundMark x1="64500" y1="21333" x2="75875" y2="29000"/>
                        <a14:backgroundMark x1="47125" y1="38167" x2="53000" y2="40500"/>
                        <a14:backgroundMark x1="52750" y1="40833" x2="53625" y2="44667"/>
                        <a14:backgroundMark x1="26625" y1="58000" x2="30625" y2="54333"/>
                        <a14:backgroundMark x1="31000" y1="76167" x2="35250" y2="81500"/>
                        <a14:backgroundMark x1="29125" y1="55167" x2="21750" y2="61000"/>
                        <a14:backgroundMark x1="30750" y1="54000" x2="32000" y2="56500"/>
                        <a14:backgroundMark x1="80500" y1="58833" x2="87875" y2="84000"/>
                        <a14:backgroundMark x1="87750" y1="30667" x2="89125" y2="44667"/>
                        <a14:backgroundMark x1="40250" y1="31667" x2="41250" y2="30333"/>
                      </a14:backgroundRemoval>
                    </a14:imgEffect>
                  </a14:imgLayer>
                </a14:imgProps>
              </a:ext>
              <a:ext uri="{28A0092B-C50C-407E-A947-70E740481C1C}">
                <a14:useLocalDpi xmlns:a14="http://schemas.microsoft.com/office/drawing/2010/main" val="0"/>
              </a:ext>
            </a:extLst>
          </a:blip>
          <a:srcRect/>
          <a:stretch>
            <a:fillRect/>
          </a:stretch>
        </p:blipFill>
        <p:spPr bwMode="auto">
          <a:xfrm>
            <a:off x="1824775" y="3791852"/>
            <a:ext cx="3998422" cy="29974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294764" y="4080440"/>
            <a:ext cx="1443468" cy="461665"/>
          </a:xfrm>
          <a:prstGeom prst="rect">
            <a:avLst/>
          </a:prstGeom>
          <a:noFill/>
        </p:spPr>
        <p:txBody>
          <a:bodyPr wrap="square" rtlCol="0">
            <a:spAutoFit/>
          </a:bodyPr>
          <a:lstStyle/>
          <a:p>
            <a:r>
              <a:rPr lang="en-US" sz="2400" dirty="0">
                <a:sym typeface="Wingdings" panose="05000000000000000000" pitchFamily="2" charset="2"/>
              </a:rPr>
              <a:t></a:t>
            </a:r>
            <a:r>
              <a:rPr lang="en-US" sz="2400" dirty="0"/>
              <a:t> Horns</a:t>
            </a:r>
          </a:p>
        </p:txBody>
      </p:sp>
      <p:sp>
        <p:nvSpPr>
          <p:cNvPr id="5" name="Oval Callout 4"/>
          <p:cNvSpPr/>
          <p:nvPr/>
        </p:nvSpPr>
        <p:spPr>
          <a:xfrm rot="19338256" flipH="1">
            <a:off x="1421542" y="4387215"/>
            <a:ext cx="1142438" cy="970836"/>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19008220">
            <a:off x="1476666" y="4695061"/>
            <a:ext cx="975132" cy="246221"/>
          </a:xfrm>
          <a:prstGeom prst="rect">
            <a:avLst/>
          </a:prstGeom>
          <a:solidFill>
            <a:schemeClr val="bg1"/>
          </a:solidFill>
        </p:spPr>
        <p:txBody>
          <a:bodyPr wrap="square" lIns="0" tIns="0" rIns="0" bIns="0" rtlCol="0">
            <a:spAutoFit/>
          </a:bodyPr>
          <a:lstStyle/>
          <a:p>
            <a:pPr algn="ctr"/>
            <a:r>
              <a:rPr lang="en-US" sz="1600" dirty="0"/>
              <a:t>Om nom..</a:t>
            </a:r>
          </a:p>
        </p:txBody>
      </p:sp>
      <p:sp>
        <p:nvSpPr>
          <p:cNvPr id="14" name="TextBox 13"/>
          <p:cNvSpPr txBox="1"/>
          <p:nvPr/>
        </p:nvSpPr>
        <p:spPr>
          <a:xfrm>
            <a:off x="7261476" y="3531362"/>
            <a:ext cx="1443468" cy="369332"/>
          </a:xfrm>
          <a:prstGeom prst="rect">
            <a:avLst/>
          </a:prstGeom>
          <a:noFill/>
        </p:spPr>
        <p:txBody>
          <a:bodyPr wrap="square" rtlCol="0">
            <a:spAutoFit/>
          </a:bodyPr>
          <a:lstStyle/>
          <a:p>
            <a:r>
              <a:rPr lang="en-US" dirty="0">
                <a:sym typeface="Wingdings" panose="05000000000000000000" pitchFamily="2" charset="2"/>
              </a:rPr>
              <a:t></a:t>
            </a:r>
            <a:r>
              <a:rPr lang="en-US" dirty="0"/>
              <a:t> (rootlets)</a:t>
            </a:r>
          </a:p>
        </p:txBody>
      </p:sp>
      <p:sp>
        <p:nvSpPr>
          <p:cNvPr id="15" name="TextBox 14"/>
          <p:cNvSpPr txBox="1"/>
          <p:nvPr/>
        </p:nvSpPr>
        <p:spPr>
          <a:xfrm>
            <a:off x="7294764" y="2912127"/>
            <a:ext cx="1443468" cy="461665"/>
          </a:xfrm>
          <a:prstGeom prst="rect">
            <a:avLst/>
          </a:prstGeom>
          <a:noFill/>
        </p:spPr>
        <p:txBody>
          <a:bodyPr wrap="square" rtlCol="0">
            <a:spAutoFit/>
          </a:bodyPr>
          <a:lstStyle/>
          <a:p>
            <a:r>
              <a:rPr lang="en-US" sz="2400" dirty="0">
                <a:sym typeface="Wingdings" panose="05000000000000000000" pitchFamily="2" charset="2"/>
              </a:rPr>
              <a:t></a:t>
            </a:r>
            <a:r>
              <a:rPr lang="en-US" sz="2400" dirty="0"/>
              <a:t> Roots</a:t>
            </a:r>
          </a:p>
        </p:txBody>
      </p:sp>
      <p:sp>
        <p:nvSpPr>
          <p:cNvPr id="16" name="Title 1">
            <a:extLst>
              <a:ext uri="{FF2B5EF4-FFF2-40B4-BE49-F238E27FC236}">
                <a16:creationId xmlns:a16="http://schemas.microsoft.com/office/drawing/2014/main" id="{1020C34E-FCBA-4843-82A9-8E1BF253BBE7}"/>
              </a:ext>
            </a:extLst>
          </p:cNvPr>
          <p:cNvSpPr>
            <a:spLocks noGrp="1"/>
          </p:cNvSpPr>
          <p:nvPr>
            <p:ph type="title"/>
          </p:nvPr>
        </p:nvSpPr>
        <p:spPr>
          <a:xfrm>
            <a:off x="196850" y="98427"/>
            <a:ext cx="7886700" cy="485774"/>
          </a:xfrm>
        </p:spPr>
        <p:txBody>
          <a:bodyPr>
            <a:normAutofit/>
          </a:bodyPr>
          <a:lstStyle/>
          <a:p>
            <a:pPr>
              <a:lnSpc>
                <a:spcPct val="70000"/>
              </a:lnSpc>
            </a:pPr>
            <a:r>
              <a:rPr lang="en-US" sz="3400" b="1" u="sng" dirty="0"/>
              <a:t>Making sense of Spinal Nerves</a:t>
            </a:r>
          </a:p>
        </p:txBody>
      </p:sp>
    </p:spTree>
    <p:extLst>
      <p:ext uri="{BB962C8B-B14F-4D97-AF65-F5344CB8AC3E}">
        <p14:creationId xmlns:p14="http://schemas.microsoft.com/office/powerpoint/2010/main" val="12962673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Activity: Neuronal Pathways</a:t>
            </a:r>
          </a:p>
        </p:txBody>
      </p:sp>
      <p:sp>
        <p:nvSpPr>
          <p:cNvPr id="3" name="Content Placeholder 2"/>
          <p:cNvSpPr>
            <a:spLocks noGrp="1"/>
          </p:cNvSpPr>
          <p:nvPr>
            <p:ph sz="half" idx="1"/>
          </p:nvPr>
        </p:nvSpPr>
        <p:spPr/>
        <p:txBody>
          <a:bodyPr/>
          <a:lstStyle/>
          <a:p>
            <a:r>
              <a:rPr lang="en-US" dirty="0"/>
              <a:t>Get in a group of 3-4. </a:t>
            </a:r>
          </a:p>
          <a:p>
            <a:r>
              <a:rPr lang="en-US" dirty="0"/>
              <a:t>Grab a whiteboard and draw/write out </a:t>
            </a:r>
            <a:r>
              <a:rPr lang="en-US" b="1" u="sng" dirty="0"/>
              <a:t>all</a:t>
            </a:r>
            <a:r>
              <a:rPr lang="en-US" dirty="0"/>
              <a:t> of the neuronal pathways</a:t>
            </a:r>
          </a:p>
        </p:txBody>
      </p:sp>
      <p:sp>
        <p:nvSpPr>
          <p:cNvPr id="4" name="Content Placeholder 3"/>
          <p:cNvSpPr>
            <a:spLocks noGrp="1"/>
          </p:cNvSpPr>
          <p:nvPr>
            <p:ph sz="half" idx="2"/>
          </p:nvPr>
        </p:nvSpPr>
        <p:spPr/>
        <p:txBody>
          <a:bodyPr/>
          <a:lstStyle/>
          <a:p>
            <a:pPr marL="633412" indent="-514350">
              <a:buFont typeface="+mj-lt"/>
              <a:buAutoNum type="arabicPeriod"/>
            </a:pPr>
            <a:r>
              <a:rPr lang="en-US" dirty="0"/>
              <a:t>From fingertip to spinal cord to brain</a:t>
            </a:r>
          </a:p>
          <a:p>
            <a:pPr marL="633412" indent="-514350">
              <a:buFont typeface="+mj-lt"/>
              <a:buAutoNum type="arabicPeriod"/>
            </a:pPr>
            <a:r>
              <a:rPr lang="en-US" dirty="0"/>
              <a:t>From brain to spinal cord to back muscles</a:t>
            </a:r>
          </a:p>
          <a:p>
            <a:pPr marL="633412" indent="-514350">
              <a:buFont typeface="+mj-lt"/>
              <a:buAutoNum type="arabicPeriod"/>
            </a:pPr>
            <a:r>
              <a:rPr lang="en-US" dirty="0"/>
              <a:t>Your brain is receiving signals from your stomach, thus it tells your stomach to rumble.</a:t>
            </a:r>
          </a:p>
        </p:txBody>
      </p:sp>
    </p:spTree>
    <p:extLst>
      <p:ext uri="{BB962C8B-B14F-4D97-AF65-F5344CB8AC3E}">
        <p14:creationId xmlns:p14="http://schemas.microsoft.com/office/powerpoint/2010/main" val="9824310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Still confused?</a:t>
            </a:r>
          </a:p>
        </p:txBody>
      </p:sp>
      <p:sp>
        <p:nvSpPr>
          <p:cNvPr id="3" name="Content Placeholder 2"/>
          <p:cNvSpPr>
            <a:spLocks noGrp="1"/>
          </p:cNvSpPr>
          <p:nvPr>
            <p:ph sz="half" idx="1"/>
          </p:nvPr>
        </p:nvSpPr>
        <p:spPr>
          <a:xfrm>
            <a:off x="76200" y="990600"/>
            <a:ext cx="4495800" cy="5385816"/>
          </a:xfrm>
        </p:spPr>
        <p:txBody>
          <a:bodyPr/>
          <a:lstStyle/>
          <a:p>
            <a:r>
              <a:rPr lang="en-US" sz="2400" dirty="0"/>
              <a:t>Rami</a:t>
            </a:r>
          </a:p>
          <a:p>
            <a:pPr lvl="1"/>
            <a:r>
              <a:rPr lang="en-US" sz="2000" dirty="0"/>
              <a:t>Split by signal start/end</a:t>
            </a:r>
          </a:p>
          <a:p>
            <a:pPr lvl="2"/>
            <a:r>
              <a:rPr lang="en-US" sz="1800" b="1" dirty="0"/>
              <a:t>Ventral</a:t>
            </a:r>
            <a:r>
              <a:rPr lang="en-US" sz="1800" dirty="0"/>
              <a:t>: front/side of body</a:t>
            </a:r>
          </a:p>
          <a:p>
            <a:pPr lvl="2"/>
            <a:r>
              <a:rPr lang="en-US" sz="1800" b="1" dirty="0"/>
              <a:t>Dorsal</a:t>
            </a:r>
            <a:r>
              <a:rPr lang="en-US" sz="1800" dirty="0"/>
              <a:t>: back of body</a:t>
            </a:r>
          </a:p>
          <a:p>
            <a:pPr lvl="2"/>
            <a:r>
              <a:rPr lang="en-US" sz="1800" b="1" dirty="0"/>
              <a:t>Communicating</a:t>
            </a:r>
            <a:r>
              <a:rPr lang="en-US" sz="1800" dirty="0"/>
              <a:t>: organs (</a:t>
            </a:r>
            <a:r>
              <a:rPr lang="en-US" sz="1800" i="1" dirty="0"/>
              <a:t>viscera</a:t>
            </a:r>
            <a:r>
              <a:rPr lang="en-US" sz="1800" dirty="0"/>
              <a:t>)</a:t>
            </a:r>
          </a:p>
          <a:p>
            <a:pPr lvl="2"/>
            <a:endParaRPr lang="en-US" sz="1800" dirty="0"/>
          </a:p>
          <a:p>
            <a:pPr lvl="2"/>
            <a:endParaRPr lang="en-US" sz="1800" dirty="0"/>
          </a:p>
          <a:p>
            <a:pPr lvl="2"/>
            <a:endParaRPr lang="en-US" sz="1800" dirty="0"/>
          </a:p>
          <a:p>
            <a:pPr lvl="2"/>
            <a:endParaRPr lang="en-US" sz="1800" dirty="0"/>
          </a:p>
          <a:p>
            <a:pPr lvl="2"/>
            <a:endParaRPr lang="en-US" sz="1800" dirty="0"/>
          </a:p>
          <a:p>
            <a:pPr lvl="2"/>
            <a:endParaRPr lang="en-US" sz="1800" dirty="0"/>
          </a:p>
          <a:p>
            <a:r>
              <a:rPr lang="en-US" sz="2400" dirty="0"/>
              <a:t>Roots</a:t>
            </a:r>
          </a:p>
          <a:p>
            <a:pPr lvl="1"/>
            <a:r>
              <a:rPr lang="en-US" sz="2000" dirty="0"/>
              <a:t>Split by signal type</a:t>
            </a:r>
          </a:p>
          <a:p>
            <a:pPr lvl="2"/>
            <a:r>
              <a:rPr lang="en-US" sz="1800" b="1" dirty="0"/>
              <a:t>Dorsal</a:t>
            </a:r>
            <a:r>
              <a:rPr lang="en-US" sz="1800" dirty="0"/>
              <a:t>: Sensory</a:t>
            </a:r>
          </a:p>
          <a:p>
            <a:pPr lvl="2"/>
            <a:r>
              <a:rPr lang="en-US" sz="1800" b="1" dirty="0"/>
              <a:t>Ventral</a:t>
            </a:r>
            <a:r>
              <a:rPr lang="en-US" sz="1800" dirty="0"/>
              <a:t>: Motor</a:t>
            </a:r>
          </a:p>
          <a:p>
            <a:pPr lvl="2"/>
            <a:endParaRPr lang="en-US" sz="1800" dirty="0"/>
          </a:p>
          <a:p>
            <a:pPr lvl="2"/>
            <a:endParaRPr lang="en-US" sz="1800" dirty="0"/>
          </a:p>
          <a:p>
            <a:endParaRPr lang="en-US" sz="2400" dirty="0"/>
          </a:p>
        </p:txBody>
      </p:sp>
      <p:sp>
        <p:nvSpPr>
          <p:cNvPr id="4" name="Content Placeholder 3"/>
          <p:cNvSpPr>
            <a:spLocks noGrp="1"/>
          </p:cNvSpPr>
          <p:nvPr>
            <p:ph sz="half" idx="2"/>
          </p:nvPr>
        </p:nvSpPr>
        <p:spPr>
          <a:xfrm>
            <a:off x="4648200" y="990600"/>
            <a:ext cx="4419600" cy="2057400"/>
          </a:xfrm>
        </p:spPr>
        <p:txBody>
          <a:bodyPr/>
          <a:lstStyle/>
          <a:p>
            <a:r>
              <a:rPr lang="en-US" sz="2400" dirty="0"/>
              <a:t>Horns: both!</a:t>
            </a:r>
          </a:p>
          <a:p>
            <a:pPr lvl="1"/>
            <a:r>
              <a:rPr lang="en-US" sz="2000" b="1" dirty="0"/>
              <a:t>Dorsal</a:t>
            </a:r>
            <a:r>
              <a:rPr lang="en-US" sz="2000" dirty="0"/>
              <a:t>: SENSORY</a:t>
            </a:r>
            <a:endParaRPr lang="en-US" sz="1600" dirty="0"/>
          </a:p>
          <a:p>
            <a:pPr lvl="1"/>
            <a:r>
              <a:rPr lang="en-US" sz="2000" dirty="0"/>
              <a:t>Ventral + Lateral: MOTOR</a:t>
            </a:r>
          </a:p>
          <a:p>
            <a:pPr lvl="2"/>
            <a:r>
              <a:rPr lang="en-US" sz="1800" b="1" dirty="0"/>
              <a:t>Ventral</a:t>
            </a:r>
            <a:r>
              <a:rPr lang="en-US" sz="1800" dirty="0"/>
              <a:t>: somatic</a:t>
            </a:r>
          </a:p>
          <a:p>
            <a:pPr lvl="2"/>
            <a:r>
              <a:rPr lang="en-US" sz="1800" b="1" dirty="0"/>
              <a:t>Lateral</a:t>
            </a:r>
            <a:r>
              <a:rPr lang="en-US" sz="1800" dirty="0"/>
              <a:t>: visceral</a:t>
            </a: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8714" y="3048000"/>
            <a:ext cx="4591793"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912608"/>
            <a:ext cx="3048000"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822370" y="5078732"/>
            <a:ext cx="4093029" cy="1446550"/>
          </a:xfrm>
          <a:prstGeom prst="rect">
            <a:avLst/>
          </a:prstGeom>
          <a:noFill/>
        </p:spPr>
        <p:txBody>
          <a:bodyPr wrap="square" rtlCol="0">
            <a:spAutoFit/>
          </a:bodyPr>
          <a:lstStyle/>
          <a:p>
            <a:r>
              <a:rPr lang="en-US" sz="1600" dirty="0"/>
              <a:t>Note: visceral signals are always sent to/from an area closer to the center of the spinal cord </a:t>
            </a:r>
          </a:p>
          <a:p>
            <a:endParaRPr lang="en-US" sz="700" dirty="0"/>
          </a:p>
          <a:p>
            <a:pPr marL="514350" indent="-166688">
              <a:buFont typeface="Arial" panose="020B0604020202020204" pitchFamily="34" charset="0"/>
              <a:buChar char="•"/>
            </a:pPr>
            <a:r>
              <a:rPr lang="en-US" sz="1600" dirty="0"/>
              <a:t>Motor signal split b/w ventral and the more “central” lateral horn</a:t>
            </a:r>
          </a:p>
          <a:p>
            <a:pPr marL="514350" indent="-166688">
              <a:buFont typeface="Arial" panose="020B0604020202020204" pitchFamily="34" charset="0"/>
              <a:buChar char="•"/>
            </a:pPr>
            <a:r>
              <a:rPr lang="en-US" sz="1600" dirty="0"/>
              <a:t>Sensory </a:t>
            </a:r>
            <a:r>
              <a:rPr lang="en-US" sz="1600" i="1" dirty="0"/>
              <a:t>all</a:t>
            </a:r>
            <a:r>
              <a:rPr lang="en-US" sz="1600" dirty="0"/>
              <a:t> on dorsal horn</a:t>
            </a:r>
          </a:p>
        </p:txBody>
      </p:sp>
    </p:spTree>
    <p:extLst>
      <p:ext uri="{BB962C8B-B14F-4D97-AF65-F5344CB8AC3E}">
        <p14:creationId xmlns:p14="http://schemas.microsoft.com/office/powerpoint/2010/main" val="6350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24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67000"/>
            <a:ext cx="9144000" cy="1250950"/>
          </a:xfrm>
        </p:spPr>
        <p:txBody>
          <a:bodyPr/>
          <a:lstStyle/>
          <a:p>
            <a:pPr algn="ctr"/>
            <a:r>
              <a:rPr lang="en-US" dirty="0"/>
              <a:t>More Function</a:t>
            </a:r>
          </a:p>
        </p:txBody>
      </p:sp>
    </p:spTree>
    <p:extLst>
      <p:ext uri="{BB962C8B-B14F-4D97-AF65-F5344CB8AC3E}">
        <p14:creationId xmlns:p14="http://schemas.microsoft.com/office/powerpoint/2010/main" val="21824810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t>Segmentation of the Nervous System</a:t>
            </a:r>
          </a:p>
        </p:txBody>
      </p:sp>
      <p:sp>
        <p:nvSpPr>
          <p:cNvPr id="12291" name="Content Placeholder 2"/>
          <p:cNvSpPr>
            <a:spLocks noGrp="1"/>
          </p:cNvSpPr>
          <p:nvPr>
            <p:ph idx="1"/>
          </p:nvPr>
        </p:nvSpPr>
        <p:spPr>
          <a:xfrm>
            <a:off x="76200" y="1371600"/>
            <a:ext cx="5486400" cy="4625975"/>
          </a:xfrm>
        </p:spPr>
        <p:txBody>
          <a:bodyPr/>
          <a:lstStyle/>
          <a:p>
            <a:r>
              <a:rPr lang="en-US" dirty="0"/>
              <a:t>Each spinal nerve corresponds to a vertebra </a:t>
            </a:r>
          </a:p>
          <a:p>
            <a:pPr lvl="1"/>
            <a:endParaRPr lang="en-US" dirty="0"/>
          </a:p>
          <a:p>
            <a:r>
              <a:rPr lang="en-US" dirty="0"/>
              <a:t>Each segment has its own pair of spinal nerves</a:t>
            </a:r>
          </a:p>
          <a:p>
            <a:endParaRPr lang="en-US" dirty="0"/>
          </a:p>
          <a:p>
            <a:r>
              <a:rPr lang="en-US" dirty="0"/>
              <a:t>Note the portion of the spinal cord from which the spinal nerves originate is more superior than the vertebrae from which they exit</a:t>
            </a:r>
          </a:p>
        </p:txBody>
      </p:sp>
      <p:grpSp>
        <p:nvGrpSpPr>
          <p:cNvPr id="12292" name="Group 1"/>
          <p:cNvGrpSpPr>
            <a:grpSpLocks noChangeAspect="1"/>
          </p:cNvGrpSpPr>
          <p:nvPr/>
        </p:nvGrpSpPr>
        <p:grpSpPr bwMode="auto">
          <a:xfrm>
            <a:off x="5562600" y="785813"/>
            <a:ext cx="1878012" cy="6072187"/>
            <a:chOff x="6123442" y="298449"/>
            <a:chExt cx="2028825" cy="6559551"/>
          </a:xfrm>
        </p:grpSpPr>
        <p:pic>
          <p:nvPicPr>
            <p:cNvPr id="1229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3442" y="781050"/>
              <a:ext cx="2028825" cy="607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Box 10"/>
            <p:cNvSpPr txBox="1">
              <a:spLocks noChangeArrowheads="1"/>
            </p:cNvSpPr>
            <p:nvPr/>
          </p:nvSpPr>
          <p:spPr bwMode="auto">
            <a:xfrm>
              <a:off x="6328230" y="298449"/>
              <a:ext cx="685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sz="800">
                  <a:solidFill>
                    <a:srgbClr val="0070C0"/>
                  </a:solidFill>
                  <a:ea typeface="ＭＳ Ｐゴシック" pitchFamily="-110" charset="-128"/>
                </a:rPr>
                <a:t>Spinal segments</a:t>
              </a:r>
            </a:p>
          </p:txBody>
        </p:sp>
        <p:sp>
          <p:nvSpPr>
            <p:cNvPr id="8" name="Down Arrow 7"/>
            <p:cNvSpPr/>
            <p:nvPr/>
          </p:nvSpPr>
          <p:spPr>
            <a:xfrm>
              <a:off x="6785426" y="603704"/>
              <a:ext cx="75459" cy="181781"/>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0000"/>
                </a:solidFill>
                <a:ea typeface="ＭＳ Ｐゴシック" pitchFamily="-110" charset="-128"/>
              </a:endParaRPr>
            </a:p>
          </p:txBody>
        </p:sp>
        <p:sp>
          <p:nvSpPr>
            <p:cNvPr id="12297" name="TextBox 12"/>
            <p:cNvSpPr txBox="1">
              <a:spLocks noChangeArrowheads="1"/>
            </p:cNvSpPr>
            <p:nvPr/>
          </p:nvSpPr>
          <p:spPr bwMode="auto">
            <a:xfrm>
              <a:off x="6823155" y="298449"/>
              <a:ext cx="724275" cy="365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sz="800" dirty="0">
                  <a:solidFill>
                    <a:srgbClr val="00B050"/>
                  </a:solidFill>
                  <a:ea typeface="ＭＳ Ｐゴシック" pitchFamily="-110" charset="-128"/>
                </a:rPr>
                <a:t>Vertebral levels</a:t>
              </a:r>
            </a:p>
          </p:txBody>
        </p:sp>
        <p:sp>
          <p:nvSpPr>
            <p:cNvPr id="12298" name="TextBox 13"/>
            <p:cNvSpPr txBox="1">
              <a:spLocks noChangeArrowheads="1"/>
            </p:cNvSpPr>
            <p:nvPr/>
          </p:nvSpPr>
          <p:spPr bwMode="auto">
            <a:xfrm>
              <a:off x="7547430" y="298449"/>
              <a:ext cx="533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sz="800">
                  <a:solidFill>
                    <a:srgbClr val="FF0000"/>
                  </a:solidFill>
                  <a:ea typeface="ＭＳ Ｐゴシック" pitchFamily="-110" charset="-128"/>
                </a:rPr>
                <a:t>Spinal nerves</a:t>
              </a:r>
            </a:p>
          </p:txBody>
        </p:sp>
        <p:sp>
          <p:nvSpPr>
            <p:cNvPr id="11" name="Down Arrow 10"/>
            <p:cNvSpPr/>
            <p:nvPr/>
          </p:nvSpPr>
          <p:spPr>
            <a:xfrm>
              <a:off x="7166152" y="603704"/>
              <a:ext cx="77174" cy="181781"/>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0000"/>
                </a:solidFill>
                <a:ea typeface="ＭＳ Ｐゴシック" pitchFamily="-110" charset="-128"/>
              </a:endParaRPr>
            </a:p>
          </p:txBody>
        </p:sp>
        <p:sp>
          <p:nvSpPr>
            <p:cNvPr id="12" name="Down Arrow 11"/>
            <p:cNvSpPr/>
            <p:nvPr/>
          </p:nvSpPr>
          <p:spPr>
            <a:xfrm>
              <a:off x="7805840" y="603704"/>
              <a:ext cx="77175" cy="18178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0000"/>
                </a:solidFill>
                <a:ea typeface="ＭＳ Ｐゴシック" pitchFamily="-110" charset="-128"/>
              </a:endParaRPr>
            </a:p>
          </p:txBody>
        </p:sp>
      </p:grpSp>
      <p:sp>
        <p:nvSpPr>
          <p:cNvPr id="3" name="Freeform 2"/>
          <p:cNvSpPr/>
          <p:nvPr/>
        </p:nvSpPr>
        <p:spPr>
          <a:xfrm>
            <a:off x="6069012" y="4106863"/>
            <a:ext cx="1009650" cy="796925"/>
          </a:xfrm>
          <a:custGeom>
            <a:avLst/>
            <a:gdLst>
              <a:gd name="connsiteX0" fmla="*/ 528 w 1010178"/>
              <a:gd name="connsiteY0" fmla="*/ 40955 h 797036"/>
              <a:gd name="connsiteX1" fmla="*/ 52916 w 1010178"/>
              <a:gd name="connsiteY1" fmla="*/ 74292 h 797036"/>
              <a:gd name="connsiteX2" fmla="*/ 333903 w 1010178"/>
              <a:gd name="connsiteY2" fmla="*/ 721992 h 797036"/>
              <a:gd name="connsiteX3" fmla="*/ 381528 w 1010178"/>
              <a:gd name="connsiteY3" fmla="*/ 788667 h 797036"/>
              <a:gd name="connsiteX4" fmla="*/ 457728 w 1010178"/>
              <a:gd name="connsiteY4" fmla="*/ 769617 h 797036"/>
              <a:gd name="connsiteX5" fmla="*/ 595841 w 1010178"/>
              <a:gd name="connsiteY5" fmla="*/ 736280 h 797036"/>
              <a:gd name="connsiteX6" fmla="*/ 719666 w 1010178"/>
              <a:gd name="connsiteY6" fmla="*/ 726755 h 797036"/>
              <a:gd name="connsiteX7" fmla="*/ 872066 w 1010178"/>
              <a:gd name="connsiteY7" fmla="*/ 717230 h 797036"/>
              <a:gd name="connsiteX8" fmla="*/ 1010178 w 1010178"/>
              <a:gd name="connsiteY8" fmla="*/ 721992 h 797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0178" h="797036">
                <a:moveTo>
                  <a:pt x="528" y="40955"/>
                </a:moveTo>
                <a:cubicBezTo>
                  <a:pt x="-1059" y="870"/>
                  <a:pt x="-2646" y="-39214"/>
                  <a:pt x="52916" y="74292"/>
                </a:cubicBezTo>
                <a:cubicBezTo>
                  <a:pt x="108478" y="187798"/>
                  <a:pt x="279134" y="602930"/>
                  <a:pt x="333903" y="721992"/>
                </a:cubicBezTo>
                <a:cubicBezTo>
                  <a:pt x="388672" y="841054"/>
                  <a:pt x="360891" y="780730"/>
                  <a:pt x="381528" y="788667"/>
                </a:cubicBezTo>
                <a:cubicBezTo>
                  <a:pt x="402166" y="796605"/>
                  <a:pt x="457728" y="769617"/>
                  <a:pt x="457728" y="769617"/>
                </a:cubicBezTo>
                <a:cubicBezTo>
                  <a:pt x="493447" y="760886"/>
                  <a:pt x="552185" y="743424"/>
                  <a:pt x="595841" y="736280"/>
                </a:cubicBezTo>
                <a:cubicBezTo>
                  <a:pt x="639497" y="729136"/>
                  <a:pt x="719666" y="726755"/>
                  <a:pt x="719666" y="726755"/>
                </a:cubicBezTo>
                <a:cubicBezTo>
                  <a:pt x="765703" y="723580"/>
                  <a:pt x="823647" y="718024"/>
                  <a:pt x="872066" y="717230"/>
                </a:cubicBezTo>
                <a:cubicBezTo>
                  <a:pt x="920485" y="716436"/>
                  <a:pt x="986366" y="721992"/>
                  <a:pt x="1010178" y="721992"/>
                </a:cubicBezTo>
              </a:path>
            </a:pathLst>
          </a:cu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2" name="TextBox 1"/>
          <p:cNvSpPr txBox="1"/>
          <p:nvPr/>
        </p:nvSpPr>
        <p:spPr>
          <a:xfrm>
            <a:off x="6983412" y="2299156"/>
            <a:ext cx="381000" cy="200055"/>
          </a:xfrm>
          <a:prstGeom prst="rect">
            <a:avLst/>
          </a:prstGeom>
          <a:noFill/>
          <a:ln>
            <a:noFill/>
          </a:ln>
        </p:spPr>
        <p:txBody>
          <a:bodyPr wrap="square" rtlCol="0">
            <a:spAutoFit/>
          </a:bodyPr>
          <a:lstStyle/>
          <a:p>
            <a:pPr fontAlgn="base">
              <a:spcBef>
                <a:spcPct val="0"/>
              </a:spcBef>
              <a:spcAft>
                <a:spcPct val="0"/>
              </a:spcAft>
            </a:pPr>
            <a:r>
              <a:rPr lang="en-US" sz="700" dirty="0">
                <a:solidFill>
                  <a:prstClr val="black"/>
                </a:solidFill>
                <a:latin typeface="Arial" charset="0"/>
                <a:cs typeface="Arial" charset="0"/>
              </a:rPr>
              <a:t>C8</a:t>
            </a:r>
            <a:endParaRPr lang="en-US" sz="1100" dirty="0">
              <a:solidFill>
                <a:prstClr val="black"/>
              </a:solidFill>
              <a:latin typeface="Arial" charset="0"/>
              <a:cs typeface="Arial" charset="0"/>
            </a:endParaRPr>
          </a:p>
        </p:txBody>
      </p:sp>
      <p:cxnSp>
        <p:nvCxnSpPr>
          <p:cNvPr id="5" name="Straight Arrow Connector 4"/>
          <p:cNvCxnSpPr/>
          <p:nvPr/>
        </p:nvCxnSpPr>
        <p:spPr>
          <a:xfrm flipH="1">
            <a:off x="7364412" y="2399183"/>
            <a:ext cx="304800" cy="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669212" y="1983685"/>
            <a:ext cx="1219200" cy="830997"/>
          </a:xfrm>
          <a:prstGeom prst="rect">
            <a:avLst/>
          </a:prstGeom>
          <a:noFill/>
        </p:spPr>
        <p:txBody>
          <a:bodyPr wrap="square" rtlCol="0">
            <a:spAutoFit/>
          </a:bodyPr>
          <a:lstStyle/>
          <a:p>
            <a:pPr algn="ctr" fontAlgn="base">
              <a:spcBef>
                <a:spcPct val="0"/>
              </a:spcBef>
              <a:spcAft>
                <a:spcPct val="0"/>
              </a:spcAft>
            </a:pPr>
            <a:r>
              <a:rPr lang="en-US" sz="1600" dirty="0">
                <a:solidFill>
                  <a:prstClr val="black"/>
                </a:solidFill>
                <a:latin typeface="Arial" charset="0"/>
                <a:cs typeface="Arial" charset="0"/>
              </a:rPr>
              <a:t>Superior</a:t>
            </a:r>
          </a:p>
          <a:p>
            <a:pPr algn="ctr" fontAlgn="base">
              <a:spcBef>
                <a:spcPct val="0"/>
              </a:spcBef>
              <a:spcAft>
                <a:spcPct val="0"/>
              </a:spcAft>
            </a:pPr>
            <a:r>
              <a:rPr lang="en-US" sz="1600" dirty="0">
                <a:solidFill>
                  <a:prstClr val="black"/>
                </a:solidFill>
                <a:latin typeface="Arial" charset="0"/>
                <a:cs typeface="Arial" charset="0"/>
              </a:rPr>
              <a:t>C8</a:t>
            </a:r>
          </a:p>
          <a:p>
            <a:pPr algn="ctr" fontAlgn="base">
              <a:spcBef>
                <a:spcPct val="0"/>
              </a:spcBef>
              <a:spcAft>
                <a:spcPct val="0"/>
              </a:spcAft>
            </a:pPr>
            <a:r>
              <a:rPr lang="en-US" sz="1600" dirty="0">
                <a:solidFill>
                  <a:prstClr val="black"/>
                </a:solidFill>
                <a:latin typeface="Arial" charset="0"/>
                <a:cs typeface="Arial" charset="0"/>
              </a:rPr>
              <a:t>Inferior</a:t>
            </a:r>
          </a:p>
        </p:txBody>
      </p:sp>
      <p:cxnSp>
        <p:nvCxnSpPr>
          <p:cNvPr id="9" name="Straight Connector 8"/>
          <p:cNvCxnSpPr/>
          <p:nvPr/>
        </p:nvCxnSpPr>
        <p:spPr>
          <a:xfrm>
            <a:off x="7669212" y="2286456"/>
            <a:ext cx="10668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7669212" y="2499667"/>
            <a:ext cx="10668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flipV="1">
            <a:off x="8305800" y="1676400"/>
            <a:ext cx="0" cy="30728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8285160" y="2814682"/>
            <a:ext cx="0" cy="30703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7720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71600"/>
            <a:ext cx="4475163"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1"/>
          <p:cNvSpPr>
            <a:spLocks noGrp="1"/>
          </p:cNvSpPr>
          <p:nvPr>
            <p:ph type="title"/>
          </p:nvPr>
        </p:nvSpPr>
        <p:spPr/>
        <p:txBody>
          <a:bodyPr/>
          <a:lstStyle/>
          <a:p>
            <a:r>
              <a:rPr lang="en-US"/>
              <a:t>Segmentation of the Nervous System</a:t>
            </a:r>
          </a:p>
        </p:txBody>
      </p:sp>
      <p:sp>
        <p:nvSpPr>
          <p:cNvPr id="11268" name="Content Placeholder 2"/>
          <p:cNvSpPr>
            <a:spLocks noGrp="1"/>
          </p:cNvSpPr>
          <p:nvPr>
            <p:ph idx="1"/>
          </p:nvPr>
        </p:nvSpPr>
        <p:spPr>
          <a:xfrm>
            <a:off x="76200" y="1371600"/>
            <a:ext cx="4038600" cy="4625975"/>
          </a:xfrm>
        </p:spPr>
        <p:txBody>
          <a:bodyPr/>
          <a:lstStyle/>
          <a:p>
            <a:r>
              <a:rPr lang="en-US" dirty="0"/>
              <a:t>The body’s pattern of innervation is segmental</a:t>
            </a:r>
          </a:p>
          <a:p>
            <a:endParaRPr lang="en-US" dirty="0"/>
          </a:p>
          <a:p>
            <a:r>
              <a:rPr lang="en-US" dirty="0"/>
              <a:t>Each segment is the width of a vertebra</a:t>
            </a:r>
          </a:p>
          <a:p>
            <a:endParaRPr lang="en-US" dirty="0"/>
          </a:p>
          <a:p>
            <a:r>
              <a:rPr lang="en-US" dirty="0"/>
              <a:t>Each segment is supplied by a pair of spinal nerves</a:t>
            </a:r>
          </a:p>
        </p:txBody>
      </p:sp>
    </p:spTree>
    <p:extLst>
      <p:ext uri="{BB962C8B-B14F-4D97-AF65-F5344CB8AC3E}">
        <p14:creationId xmlns:p14="http://schemas.microsoft.com/office/powerpoint/2010/main" val="16539172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a reflex?</a:t>
            </a:r>
          </a:p>
        </p:txBody>
      </p:sp>
      <p:sp>
        <p:nvSpPr>
          <p:cNvPr id="6" name="Content Placeholder 5"/>
          <p:cNvSpPr>
            <a:spLocks noGrp="1"/>
          </p:cNvSpPr>
          <p:nvPr>
            <p:ph idx="1"/>
          </p:nvPr>
        </p:nvSpPr>
        <p:spPr>
          <a:xfrm>
            <a:off x="76200" y="914400"/>
            <a:ext cx="8229600" cy="5083175"/>
          </a:xfrm>
        </p:spPr>
        <p:txBody>
          <a:bodyPr/>
          <a:lstStyle/>
          <a:p>
            <a:r>
              <a:rPr lang="en-US" dirty="0"/>
              <a:t>Definition: involuntary and stereotyped reactions</a:t>
            </a:r>
          </a:p>
          <a:p>
            <a:r>
              <a:rPr lang="en-US" dirty="0"/>
              <a:t>How does it work?</a:t>
            </a:r>
          </a:p>
          <a:p>
            <a:pPr lvl="1"/>
            <a:r>
              <a:rPr lang="en-US" dirty="0"/>
              <a:t>Not triggered by the brain</a:t>
            </a:r>
          </a:p>
          <a:p>
            <a:pPr lvl="1"/>
            <a:r>
              <a:rPr lang="en-US" dirty="0"/>
              <a:t>Simple wiring of the nervous system</a:t>
            </a:r>
          </a:p>
          <a:p>
            <a:r>
              <a:rPr lang="en-US" dirty="0"/>
              <a:t>Types of reflexes:</a:t>
            </a:r>
          </a:p>
          <a:p>
            <a:pPr lvl="1"/>
            <a:r>
              <a:rPr lang="en-US" dirty="0"/>
              <a:t>Monosynaptic/stretch</a:t>
            </a:r>
          </a:p>
          <a:p>
            <a:pPr lvl="1"/>
            <a:r>
              <a:rPr lang="en-US" dirty="0"/>
              <a:t>Polysynaptic/withdrawal</a:t>
            </a:r>
          </a:p>
          <a:p>
            <a:pPr lvl="1"/>
            <a:endParaRPr lang="en-US" dirty="0"/>
          </a:p>
          <a:p>
            <a:pPr lvl="1"/>
            <a:r>
              <a:rPr lang="en-US" dirty="0"/>
              <a:t>Monosynaptic = no interneuron</a:t>
            </a:r>
          </a:p>
          <a:p>
            <a:pPr lvl="1"/>
            <a:r>
              <a:rPr lang="en-US" dirty="0"/>
              <a:t>Polysynaptic = interneuron(s)</a:t>
            </a:r>
          </a:p>
        </p:txBody>
      </p:sp>
      <p:pic>
        <p:nvPicPr>
          <p:cNvPr id="4" name="Picture 3"/>
          <p:cNvPicPr>
            <a:picLocks noChangeAspect="1"/>
          </p:cNvPicPr>
          <p:nvPr/>
        </p:nvPicPr>
        <p:blipFill rotWithShape="1">
          <a:blip r:embed="rId2">
            <a:clrChange>
              <a:clrFrom>
                <a:srgbClr val="FFFFFF"/>
              </a:clrFrom>
              <a:clrTo>
                <a:srgbClr val="FFFFFF">
                  <a:alpha val="0"/>
                </a:srgbClr>
              </a:clrTo>
            </a:clrChange>
          </a:blip>
          <a:srcRect b="22954"/>
          <a:stretch/>
        </p:blipFill>
        <p:spPr>
          <a:xfrm>
            <a:off x="5279571" y="1219200"/>
            <a:ext cx="3163950" cy="2351314"/>
          </a:xfrm>
          <a:prstGeom prst="rect">
            <a:avLst/>
          </a:prstGeom>
        </p:spPr>
      </p:pic>
      <p:pic>
        <p:nvPicPr>
          <p:cNvPr id="7" name="Picture 6"/>
          <p:cNvPicPr>
            <a:picLocks noChangeAspect="1"/>
          </p:cNvPicPr>
          <p:nvPr/>
        </p:nvPicPr>
        <p:blipFill rotWithShape="1">
          <a:blip r:embed="rId3"/>
          <a:srcRect b="21109"/>
          <a:stretch/>
        </p:blipFill>
        <p:spPr>
          <a:xfrm>
            <a:off x="5486400" y="3733800"/>
            <a:ext cx="3019425" cy="2769600"/>
          </a:xfrm>
          <a:prstGeom prst="rect">
            <a:avLst/>
          </a:prstGeom>
        </p:spPr>
      </p:pic>
      <p:sp>
        <p:nvSpPr>
          <p:cNvPr id="2" name="TextBox 1"/>
          <p:cNvSpPr txBox="1"/>
          <p:nvPr/>
        </p:nvSpPr>
        <p:spPr>
          <a:xfrm>
            <a:off x="152401" y="5643771"/>
            <a:ext cx="4191000" cy="1061829"/>
          </a:xfrm>
          <a:prstGeom prst="rect">
            <a:avLst/>
          </a:prstGeom>
          <a:noFill/>
        </p:spPr>
        <p:txBody>
          <a:bodyPr wrap="square" rtlCol="0">
            <a:spAutoFit/>
          </a:bodyPr>
          <a:lstStyle/>
          <a:p>
            <a:r>
              <a:rPr lang="en-US" dirty="0">
                <a:solidFill>
                  <a:schemeClr val="bg1">
                    <a:lumMod val="50000"/>
                  </a:schemeClr>
                </a:solidFill>
              </a:rPr>
              <a:t>Still confused?? -- Watch these!</a:t>
            </a:r>
          </a:p>
          <a:p>
            <a:r>
              <a:rPr lang="en-US" sz="1400" dirty="0" err="1">
                <a:solidFill>
                  <a:schemeClr val="bg1">
                    <a:lumMod val="50000"/>
                  </a:schemeClr>
                </a:solidFill>
              </a:rPr>
              <a:t>Monosynaptic:</a:t>
            </a:r>
            <a:r>
              <a:rPr lang="en-US" sz="1000" dirty="0" err="1">
                <a:solidFill>
                  <a:schemeClr val="bg1">
                    <a:lumMod val="50000"/>
                  </a:schemeClr>
                </a:solidFill>
                <a:hlinkClick r:id="rId4"/>
              </a:rPr>
              <a:t>https</a:t>
            </a:r>
            <a:r>
              <a:rPr lang="en-US" sz="1000" dirty="0">
                <a:solidFill>
                  <a:schemeClr val="bg1">
                    <a:lumMod val="50000"/>
                  </a:schemeClr>
                </a:solidFill>
                <a:hlinkClick r:id="rId4"/>
              </a:rPr>
              <a:t>://www.youtube.com/watch?v=t4N9qSKzlzw</a:t>
            </a:r>
            <a:r>
              <a:rPr lang="en-US" sz="1000" dirty="0">
                <a:solidFill>
                  <a:schemeClr val="bg1">
                    <a:lumMod val="50000"/>
                  </a:schemeClr>
                </a:solidFill>
              </a:rPr>
              <a:t> </a:t>
            </a:r>
            <a:endParaRPr lang="en-US" sz="1100" dirty="0">
              <a:solidFill>
                <a:schemeClr val="bg1">
                  <a:lumMod val="50000"/>
                </a:schemeClr>
              </a:solidFill>
            </a:endParaRPr>
          </a:p>
          <a:p>
            <a:r>
              <a:rPr lang="en-US" sz="1400" dirty="0">
                <a:solidFill>
                  <a:schemeClr val="bg1">
                    <a:lumMod val="50000"/>
                  </a:schemeClr>
                </a:solidFill>
              </a:rPr>
              <a:t>Polysynaptic:</a:t>
            </a:r>
            <a:r>
              <a:rPr lang="en-US" dirty="0">
                <a:solidFill>
                  <a:schemeClr val="bg1">
                    <a:lumMod val="50000"/>
                  </a:schemeClr>
                </a:solidFill>
              </a:rPr>
              <a:t> </a:t>
            </a:r>
            <a:r>
              <a:rPr lang="en-US" sz="1000" dirty="0">
                <a:solidFill>
                  <a:schemeClr val="bg1">
                    <a:lumMod val="50000"/>
                  </a:schemeClr>
                </a:solidFill>
                <a:hlinkClick r:id="rId5"/>
              </a:rPr>
              <a:t>https://www.youtube.com/watch?v=tP4cCMMSfX0</a:t>
            </a:r>
            <a:endParaRPr lang="en-US" sz="1000" dirty="0">
              <a:solidFill>
                <a:schemeClr val="bg1">
                  <a:lumMod val="50000"/>
                </a:schemeClr>
              </a:solidFill>
            </a:endParaRPr>
          </a:p>
          <a:p>
            <a:endParaRPr lang="en-US" sz="300" dirty="0">
              <a:solidFill>
                <a:schemeClr val="bg1">
                  <a:lumMod val="50000"/>
                </a:schemeClr>
              </a:solidFill>
            </a:endParaRPr>
          </a:p>
          <a:p>
            <a:r>
              <a:rPr lang="en-US" sz="1000" dirty="0">
                <a:solidFill>
                  <a:schemeClr val="bg1">
                    <a:lumMod val="50000"/>
                  </a:schemeClr>
                </a:solidFill>
              </a:rPr>
              <a:t>Courtesy of : </a:t>
            </a:r>
            <a:r>
              <a:rPr lang="en-US" sz="1000" dirty="0">
                <a:solidFill>
                  <a:schemeClr val="bg1">
                    <a:lumMod val="50000"/>
                  </a:schemeClr>
                </a:solidFill>
                <a:hlinkClick r:id="rId6"/>
              </a:rPr>
              <a:t>Algonquin Academic</a:t>
            </a:r>
            <a:endParaRPr lang="en-US" sz="1000" dirty="0">
              <a:solidFill>
                <a:schemeClr val="bg1">
                  <a:lumMod val="50000"/>
                </a:schemeClr>
              </a:solidFill>
            </a:endParaRPr>
          </a:p>
        </p:txBody>
      </p:sp>
    </p:spTree>
    <p:extLst>
      <p:ext uri="{BB962C8B-B14F-4D97-AF65-F5344CB8AC3E}">
        <p14:creationId xmlns:p14="http://schemas.microsoft.com/office/powerpoint/2010/main" val="414183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a:t>
            </a:r>
          </a:p>
        </p:txBody>
      </p:sp>
      <p:sp>
        <p:nvSpPr>
          <p:cNvPr id="3" name="Content Placeholder 2"/>
          <p:cNvSpPr>
            <a:spLocks noGrp="1"/>
          </p:cNvSpPr>
          <p:nvPr>
            <p:ph sz="half" idx="1"/>
          </p:nvPr>
        </p:nvSpPr>
        <p:spPr>
          <a:xfrm>
            <a:off x="228600" y="838200"/>
            <a:ext cx="8458200" cy="5638800"/>
          </a:xfrm>
        </p:spPr>
        <p:txBody>
          <a:bodyPr/>
          <a:lstStyle/>
          <a:p>
            <a:r>
              <a:rPr lang="en-US" sz="2400" dirty="0">
                <a:solidFill>
                  <a:schemeClr val="bg1">
                    <a:lumMod val="95000"/>
                  </a:schemeClr>
                </a:solidFill>
              </a:rPr>
              <a:t>Always bring COLOR copy of Lab manual		</a:t>
            </a:r>
          </a:p>
          <a:p>
            <a:r>
              <a:rPr lang="en-US" sz="2400" dirty="0">
                <a:solidFill>
                  <a:schemeClr val="bg1">
                    <a:lumMod val="95000"/>
                  </a:schemeClr>
                </a:solidFill>
              </a:rPr>
              <a:t>Work in pairs/ groups</a:t>
            </a:r>
          </a:p>
          <a:p>
            <a:r>
              <a:rPr lang="en-US" sz="2400" dirty="0">
                <a:solidFill>
                  <a:schemeClr val="bg1">
                    <a:lumMod val="95000"/>
                  </a:schemeClr>
                </a:solidFill>
              </a:rPr>
              <a:t>Move around</a:t>
            </a:r>
          </a:p>
          <a:p>
            <a:endParaRPr lang="en-US" sz="1200" dirty="0">
              <a:solidFill>
                <a:schemeClr val="bg1">
                  <a:lumMod val="95000"/>
                </a:schemeClr>
              </a:solidFill>
            </a:endParaRPr>
          </a:p>
          <a:p>
            <a:r>
              <a:rPr lang="en-US" sz="2400" dirty="0">
                <a:solidFill>
                  <a:schemeClr val="bg1">
                    <a:lumMod val="95000"/>
                  </a:schemeClr>
                </a:solidFill>
              </a:rPr>
              <a:t>Always Orient Yourself!</a:t>
            </a:r>
            <a:br>
              <a:rPr lang="en-US" sz="2400" dirty="0">
                <a:solidFill>
                  <a:schemeClr val="bg1">
                    <a:lumMod val="95000"/>
                  </a:schemeClr>
                </a:solidFill>
              </a:rPr>
            </a:br>
            <a:endParaRPr lang="en-US" sz="1400" dirty="0">
              <a:solidFill>
                <a:schemeClr val="bg1">
                  <a:lumMod val="95000"/>
                </a:schemeClr>
              </a:solidFill>
            </a:endParaRPr>
          </a:p>
          <a:p>
            <a:r>
              <a:rPr lang="en-US" sz="2400" dirty="0">
                <a:solidFill>
                  <a:schemeClr val="tx1">
                    <a:lumMod val="65000"/>
                    <a:lumOff val="35000"/>
                  </a:schemeClr>
                </a:solidFill>
              </a:rPr>
              <a:t>Consider: </a:t>
            </a:r>
          </a:p>
          <a:p>
            <a:pPr lvl="1"/>
            <a:r>
              <a:rPr lang="en-US" sz="2000" dirty="0">
                <a:solidFill>
                  <a:schemeClr val="tx1">
                    <a:lumMod val="65000"/>
                    <a:lumOff val="35000"/>
                  </a:schemeClr>
                </a:solidFill>
              </a:rPr>
              <a:t>Etymology / word meaning</a:t>
            </a:r>
          </a:p>
          <a:p>
            <a:pPr lvl="1"/>
            <a:r>
              <a:rPr lang="en-US" sz="2000" dirty="0">
                <a:solidFill>
                  <a:schemeClr val="tx1">
                    <a:lumMod val="65000"/>
                    <a:lumOff val="35000"/>
                  </a:schemeClr>
                </a:solidFill>
              </a:rPr>
              <a:t>Relative location</a:t>
            </a:r>
          </a:p>
          <a:p>
            <a:pPr lvl="1"/>
            <a:r>
              <a:rPr lang="en-US" sz="2000" dirty="0">
                <a:solidFill>
                  <a:schemeClr val="tx1">
                    <a:lumMod val="65000"/>
                    <a:lumOff val="35000"/>
                  </a:schemeClr>
                </a:solidFill>
              </a:rPr>
              <a:t>Function</a:t>
            </a:r>
          </a:p>
          <a:p>
            <a:pPr lvl="1"/>
            <a:r>
              <a:rPr lang="en-US" sz="2000" dirty="0">
                <a:solidFill>
                  <a:schemeClr val="tx1">
                    <a:lumMod val="65000"/>
                    <a:lumOff val="35000"/>
                  </a:schemeClr>
                </a:solidFill>
              </a:rPr>
              <a:t>Relation to other body systems</a:t>
            </a:r>
          </a:p>
          <a:p>
            <a:pPr lvl="1"/>
            <a:endParaRPr lang="en-US" sz="1100" dirty="0"/>
          </a:p>
          <a:p>
            <a:r>
              <a:rPr lang="en-US" sz="2400" dirty="0">
                <a:solidFill>
                  <a:schemeClr val="bg1">
                    <a:lumMod val="95000"/>
                  </a:schemeClr>
                </a:solidFill>
              </a:rPr>
              <a:t>Many resources!!</a:t>
            </a:r>
          </a:p>
          <a:p>
            <a:pPr lvl="1"/>
            <a:r>
              <a:rPr lang="en-US" sz="2000" dirty="0">
                <a:solidFill>
                  <a:schemeClr val="bg1">
                    <a:lumMod val="95000"/>
                  </a:schemeClr>
                </a:solidFill>
              </a:rPr>
              <a:t>TA (Chris) + Lab Apprentice</a:t>
            </a:r>
          </a:p>
          <a:p>
            <a:pPr lvl="1"/>
            <a:r>
              <a:rPr lang="en-US" sz="2000" dirty="0">
                <a:solidFill>
                  <a:schemeClr val="bg1">
                    <a:lumMod val="95000"/>
                  </a:schemeClr>
                </a:solidFill>
              </a:rPr>
              <a:t>Lab manual + Other Sakai Resources</a:t>
            </a:r>
          </a:p>
          <a:p>
            <a:pPr lvl="1"/>
            <a:r>
              <a:rPr lang="en-US" sz="2000" dirty="0">
                <a:solidFill>
                  <a:schemeClr val="bg1">
                    <a:lumMod val="95000"/>
                  </a:schemeClr>
                </a:solidFill>
              </a:rPr>
              <a:t>Internet (</a:t>
            </a:r>
            <a:r>
              <a:rPr lang="en-US" sz="2000" dirty="0" err="1">
                <a:solidFill>
                  <a:schemeClr val="bg1">
                    <a:lumMod val="95000"/>
                  </a:schemeClr>
                </a:solidFill>
              </a:rPr>
              <a:t>Youtube</a:t>
            </a:r>
            <a:r>
              <a:rPr lang="en-US" sz="2000" dirty="0">
                <a:solidFill>
                  <a:schemeClr val="bg1">
                    <a:lumMod val="95000"/>
                  </a:schemeClr>
                </a:solidFill>
              </a:rPr>
              <a:t>, Wikipedia)</a:t>
            </a:r>
          </a:p>
          <a:p>
            <a:pPr lvl="1"/>
            <a:r>
              <a:rPr lang="en-US" sz="2000" dirty="0">
                <a:solidFill>
                  <a:schemeClr val="bg1">
                    <a:lumMod val="95000"/>
                  </a:schemeClr>
                </a:solidFill>
              </a:rPr>
              <a:t>All models!!</a:t>
            </a:r>
            <a:endParaRPr lang="en-US" sz="2000" dirty="0"/>
          </a:p>
          <a:p>
            <a:pPr lvl="1"/>
            <a:endParaRPr lang="en-US" sz="2000" dirty="0"/>
          </a:p>
          <a:p>
            <a:endParaRPr lang="en-US" sz="2400" dirty="0"/>
          </a:p>
          <a:p>
            <a:endParaRPr lang="en-US" sz="2400" dirty="0"/>
          </a:p>
        </p:txBody>
      </p:sp>
      <p:sp>
        <p:nvSpPr>
          <p:cNvPr id="4" name="Oval 3"/>
          <p:cNvSpPr/>
          <p:nvPr/>
        </p:nvSpPr>
        <p:spPr>
          <a:xfrm>
            <a:off x="76200" y="2209800"/>
            <a:ext cx="4648200" cy="30480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105400" y="1371600"/>
            <a:ext cx="3657600" cy="4985980"/>
          </a:xfrm>
          <a:prstGeom prst="rect">
            <a:avLst/>
          </a:prstGeom>
          <a:solidFill>
            <a:schemeClr val="bg1"/>
          </a:solidFill>
        </p:spPr>
        <p:txBody>
          <a:bodyPr wrap="square" rtlCol="0">
            <a:spAutoFit/>
          </a:bodyPr>
          <a:lstStyle/>
          <a:p>
            <a:r>
              <a:rPr lang="en-US" sz="4500" b="1" dirty="0">
                <a:solidFill>
                  <a:srgbClr val="347FD8"/>
                </a:solidFill>
                <a:ea typeface="ＭＳ Ｐゴシック" pitchFamily="-109" charset="-128"/>
              </a:rPr>
              <a:t>#1 Tip!</a:t>
            </a:r>
          </a:p>
          <a:p>
            <a:pPr marL="119063"/>
            <a:endParaRPr lang="en-US" dirty="0"/>
          </a:p>
          <a:p>
            <a:pPr marL="119063"/>
            <a:r>
              <a:rPr lang="en-US" sz="2400" dirty="0"/>
              <a:t>Approach this lab </a:t>
            </a:r>
            <a:r>
              <a:rPr lang="en-US" sz="2400" b="1" dirty="0"/>
              <a:t>CONCEPTUALLY</a:t>
            </a:r>
          </a:p>
          <a:p>
            <a:pPr marL="119063"/>
            <a:endParaRPr lang="en-US" sz="2400" dirty="0"/>
          </a:p>
          <a:p>
            <a:pPr marL="119063"/>
            <a:r>
              <a:rPr lang="en-US" sz="2400" dirty="0"/>
              <a:t>Do NOT attempt to </a:t>
            </a:r>
            <a:r>
              <a:rPr lang="en-US" sz="2400" i="1" dirty="0"/>
              <a:t>simply</a:t>
            </a:r>
            <a:r>
              <a:rPr lang="en-US" sz="2400" dirty="0"/>
              <a:t> MEMORIZE everything!</a:t>
            </a:r>
          </a:p>
          <a:p>
            <a:pPr marL="119063"/>
            <a:endParaRPr lang="en-US" sz="1100" dirty="0"/>
          </a:p>
          <a:p>
            <a:pPr marL="119063"/>
            <a:r>
              <a:rPr lang="en-US" sz="2400" dirty="0"/>
              <a:t>_____________________</a:t>
            </a:r>
          </a:p>
          <a:p>
            <a:pPr marL="119063"/>
            <a:endParaRPr lang="en-US" sz="1400" dirty="0"/>
          </a:p>
          <a:p>
            <a:pPr marL="119063"/>
            <a:r>
              <a:rPr lang="en-US" sz="2000" dirty="0"/>
              <a:t>Yes, a ton of memorization is important, but do so SMARTLY</a:t>
            </a:r>
          </a:p>
          <a:p>
            <a:pPr marL="119063"/>
            <a:endParaRPr lang="en-US" sz="2000" dirty="0"/>
          </a:p>
          <a:p>
            <a:pPr marL="119063"/>
            <a:r>
              <a:rPr lang="en-US" sz="2000" dirty="0"/>
              <a:t> </a:t>
            </a:r>
          </a:p>
        </p:txBody>
      </p:sp>
    </p:spTree>
    <p:extLst>
      <p:ext uri="{BB962C8B-B14F-4D97-AF65-F5344CB8AC3E}">
        <p14:creationId xmlns:p14="http://schemas.microsoft.com/office/powerpoint/2010/main" val="2600396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Accident</a:t>
            </a:r>
          </a:p>
        </p:txBody>
      </p:sp>
      <p:sp>
        <p:nvSpPr>
          <p:cNvPr id="3" name="Content Placeholder 2"/>
          <p:cNvSpPr>
            <a:spLocks noGrp="1"/>
          </p:cNvSpPr>
          <p:nvPr>
            <p:ph sz="half" idx="1"/>
          </p:nvPr>
        </p:nvSpPr>
        <p:spPr>
          <a:xfrm>
            <a:off x="457200" y="1204754"/>
            <a:ext cx="4572000" cy="5192998"/>
          </a:xfrm>
        </p:spPr>
        <p:txBody>
          <a:bodyPr/>
          <a:lstStyle/>
          <a:p>
            <a:r>
              <a:rPr lang="en-US" dirty="0"/>
              <a:t>You are an ER doctor </a:t>
            </a:r>
          </a:p>
          <a:p>
            <a:r>
              <a:rPr lang="en-US" dirty="0"/>
              <a:t>A person got this X-ray -&gt; </a:t>
            </a:r>
          </a:p>
          <a:p>
            <a:pPr lvl="1"/>
            <a:r>
              <a:rPr lang="en-US" dirty="0"/>
              <a:t>L1 compression fracture causing severed spinal cord</a:t>
            </a:r>
          </a:p>
          <a:p>
            <a:r>
              <a:rPr lang="en-US" dirty="0"/>
              <a:t>From what dermatome level(s) will he not feel sensation?</a:t>
            </a:r>
          </a:p>
          <a:p>
            <a:r>
              <a:rPr lang="en-US" dirty="0"/>
              <a:t>Will he be able to do reflexes? </a:t>
            </a:r>
          </a:p>
        </p:txBody>
      </p:sp>
      <p:pic>
        <p:nvPicPr>
          <p:cNvPr id="1026" name="Picture 2" descr="http://www.rockmartcrossroads.net/compression-fracture-l1-spine-33.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352508" y="1204754"/>
            <a:ext cx="2953292" cy="5192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8857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you can’t see on models: Lab 1</a:t>
            </a:r>
          </a:p>
        </p:txBody>
      </p:sp>
      <p:sp>
        <p:nvSpPr>
          <p:cNvPr id="3" name="Content Placeholder 2"/>
          <p:cNvSpPr>
            <a:spLocks noGrp="1"/>
          </p:cNvSpPr>
          <p:nvPr>
            <p:ph sz="half" idx="1"/>
          </p:nvPr>
        </p:nvSpPr>
        <p:spPr>
          <a:xfrm>
            <a:off x="457200" y="1773936"/>
            <a:ext cx="7924800" cy="4623816"/>
          </a:xfrm>
        </p:spPr>
        <p:txBody>
          <a:bodyPr/>
          <a:lstStyle/>
          <a:p>
            <a:pPr marL="438150" lvl="1" indent="-319088">
              <a:spcBef>
                <a:spcPct val="0"/>
              </a:spcBef>
              <a:buClr>
                <a:schemeClr val="accent1"/>
              </a:buClr>
              <a:buSzPct val="80000"/>
              <a:buFont typeface="Wingdings 2" pitchFamily="-110" charset="2"/>
              <a:buChar char=""/>
            </a:pPr>
            <a:r>
              <a:rPr lang="en-US" sz="2800" dirty="0"/>
              <a:t>Dura mater, arachnoid mater, subarachnoid space</a:t>
            </a:r>
          </a:p>
          <a:p>
            <a:pPr marL="703263" lvl="2" indent="-319088">
              <a:spcBef>
                <a:spcPct val="0"/>
              </a:spcBef>
              <a:buClr>
                <a:schemeClr val="accent1"/>
              </a:buClr>
              <a:buSzPct val="80000"/>
              <a:buFont typeface="Wingdings 2" pitchFamily="-110" charset="2"/>
              <a:buChar char=""/>
            </a:pPr>
            <a:r>
              <a:rPr lang="en-US" dirty="0"/>
              <a:t>The blue on the spinal cord model is technically the combination of all 3 of these structures. You do NOT need to identify the BLUE structure.</a:t>
            </a:r>
          </a:p>
          <a:p>
            <a:pPr marL="384175" lvl="2" indent="0">
              <a:spcBef>
                <a:spcPct val="0"/>
              </a:spcBef>
              <a:buClr>
                <a:schemeClr val="accent1"/>
              </a:buClr>
              <a:buSzPct val="80000"/>
              <a:buNone/>
            </a:pPr>
            <a:endParaRPr lang="en-US" dirty="0"/>
          </a:p>
          <a:p>
            <a:endParaRPr lang="en-US" dirty="0"/>
          </a:p>
        </p:txBody>
      </p:sp>
      <p:pic>
        <p:nvPicPr>
          <p:cNvPr id="4" name="Picture 3"/>
          <p:cNvPicPr>
            <a:picLocks noChangeAspect="1"/>
          </p:cNvPicPr>
          <p:nvPr/>
        </p:nvPicPr>
        <p:blipFill>
          <a:blip r:embed="rId2"/>
          <a:stretch>
            <a:fillRect/>
          </a:stretch>
        </p:blipFill>
        <p:spPr>
          <a:xfrm>
            <a:off x="3733800" y="3025398"/>
            <a:ext cx="4161781" cy="2768977"/>
          </a:xfrm>
          <a:prstGeom prst="rect">
            <a:avLst/>
          </a:prstGeom>
        </p:spPr>
      </p:pic>
      <p:cxnSp>
        <p:nvCxnSpPr>
          <p:cNvPr id="6" name="Straight Connector 5"/>
          <p:cNvCxnSpPr/>
          <p:nvPr/>
        </p:nvCxnSpPr>
        <p:spPr>
          <a:xfrm>
            <a:off x="5486400" y="4648200"/>
            <a:ext cx="609600" cy="381000"/>
          </a:xfrm>
          <a:prstGeom prst="line">
            <a:avLst/>
          </a:prstGeom>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a:xfrm flipH="1">
            <a:off x="5586090" y="4620322"/>
            <a:ext cx="457200" cy="53340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211329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you leave, make sure that you…</a:t>
            </a:r>
          </a:p>
        </p:txBody>
      </p:sp>
      <p:sp>
        <p:nvSpPr>
          <p:cNvPr id="5" name="Content Placeholder 4"/>
          <p:cNvSpPr>
            <a:spLocks noGrp="1"/>
          </p:cNvSpPr>
          <p:nvPr>
            <p:ph idx="1"/>
          </p:nvPr>
        </p:nvSpPr>
        <p:spPr/>
        <p:txBody>
          <a:bodyPr/>
          <a:lstStyle/>
          <a:p>
            <a:r>
              <a:rPr lang="en-US" dirty="0"/>
              <a:t>❑ Identify all of the bold terms in the lab manual on a model</a:t>
            </a:r>
          </a:p>
          <a:p>
            <a:r>
              <a:rPr lang="en-US" dirty="0"/>
              <a:t>❑ Explain the function of all anatomical structures</a:t>
            </a:r>
          </a:p>
          <a:p>
            <a:r>
              <a:rPr lang="en-US" dirty="0"/>
              <a:t>❑ Quiz your partner(s) on the structures and their functions</a:t>
            </a:r>
          </a:p>
          <a:p>
            <a:endParaRPr lang="en-US" dirty="0"/>
          </a:p>
          <a:p>
            <a:endParaRPr lang="en-US" dirty="0"/>
          </a:p>
        </p:txBody>
      </p:sp>
    </p:spTree>
    <p:extLst>
      <p:ext uri="{BB962C8B-B14F-4D97-AF65-F5344CB8AC3E}">
        <p14:creationId xmlns:p14="http://schemas.microsoft.com/office/powerpoint/2010/main" val="3530621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4208"/>
            <a:ext cx="3352800" cy="1250950"/>
          </a:xfrm>
        </p:spPr>
        <p:txBody>
          <a:bodyPr/>
          <a:lstStyle/>
          <a:p>
            <a:r>
              <a:rPr lang="en-US" dirty="0"/>
              <a:t>Example</a:t>
            </a:r>
          </a:p>
        </p:txBody>
      </p:sp>
      <p:sp>
        <p:nvSpPr>
          <p:cNvPr id="3" name="Content Placeholder 2"/>
          <p:cNvSpPr>
            <a:spLocks noGrp="1"/>
          </p:cNvSpPr>
          <p:nvPr>
            <p:ph sz="half" idx="1"/>
          </p:nvPr>
        </p:nvSpPr>
        <p:spPr>
          <a:xfrm>
            <a:off x="228600" y="1295400"/>
            <a:ext cx="3657600" cy="5410200"/>
          </a:xfrm>
        </p:spPr>
        <p:txBody>
          <a:bodyPr/>
          <a:lstStyle/>
          <a:p>
            <a:r>
              <a:rPr lang="en-US" sz="2400" dirty="0"/>
              <a:t>Do not memorize large lists of words without </a:t>
            </a:r>
            <a:r>
              <a:rPr lang="en-US" sz="2400" i="1" u="sng" dirty="0"/>
              <a:t>understanding</a:t>
            </a:r>
            <a:r>
              <a:rPr lang="en-US" sz="2400" dirty="0"/>
              <a:t> them</a:t>
            </a:r>
          </a:p>
          <a:p>
            <a:endParaRPr lang="en-US" sz="2400" dirty="0"/>
          </a:p>
          <a:p>
            <a:endParaRPr lang="en-US" sz="2400" dirty="0"/>
          </a:p>
          <a:p>
            <a:endParaRPr lang="en-US" sz="2400" dirty="0"/>
          </a:p>
          <a:p>
            <a:pPr marL="119062" indent="0">
              <a:buNone/>
            </a:pPr>
            <a:r>
              <a:rPr lang="en-US" sz="2400" b="1" u="sng" dirty="0"/>
              <a:t>1 Helpful Approach:</a:t>
            </a:r>
          </a:p>
          <a:p>
            <a:endParaRPr lang="en-US" sz="1800" dirty="0"/>
          </a:p>
          <a:p>
            <a:r>
              <a:rPr lang="en-US" sz="2400" dirty="0"/>
              <a:t>Think about anatomy as </a:t>
            </a:r>
            <a:r>
              <a:rPr lang="en-US" sz="2400" u="sng" dirty="0"/>
              <a:t>building phrases </a:t>
            </a:r>
          </a:p>
          <a:p>
            <a:endParaRPr lang="en-US" sz="1200" dirty="0"/>
          </a:p>
          <a:p>
            <a:pPr lvl="1"/>
            <a:r>
              <a:rPr lang="en-US" sz="2000" dirty="0"/>
              <a:t>Learn word meanings</a:t>
            </a:r>
          </a:p>
          <a:p>
            <a:pPr lvl="1"/>
            <a:r>
              <a:rPr lang="en-US" sz="2000" dirty="0"/>
              <a:t>Apply “</a:t>
            </a:r>
            <a:r>
              <a:rPr lang="en-US" sz="2000" i="1" dirty="0"/>
              <a:t>adjectives”</a:t>
            </a:r>
          </a:p>
          <a:p>
            <a:pPr marL="457200" lvl="1" indent="0">
              <a:buNone/>
            </a:pPr>
            <a:endParaRPr lang="en-US" sz="2000" i="1" dirty="0"/>
          </a:p>
          <a:p>
            <a:pPr marL="119063" lvl="1" indent="0">
              <a:buNone/>
            </a:pPr>
            <a:r>
              <a:rPr lang="en-US" sz="1600" dirty="0"/>
              <a:t>Cuts back on # of </a:t>
            </a:r>
            <a:r>
              <a:rPr lang="en-US" sz="1600" i="1" dirty="0"/>
              <a:t>new </a:t>
            </a:r>
            <a:r>
              <a:rPr lang="en-US" sz="1600" dirty="0"/>
              <a:t>words to learn!</a:t>
            </a:r>
          </a:p>
        </p:txBody>
      </p:sp>
      <p:sp>
        <p:nvSpPr>
          <p:cNvPr id="4" name="Content Placeholder 3"/>
          <p:cNvSpPr>
            <a:spLocks noGrp="1"/>
          </p:cNvSpPr>
          <p:nvPr>
            <p:ph sz="half" idx="2"/>
          </p:nvPr>
        </p:nvSpPr>
        <p:spPr>
          <a:xfrm>
            <a:off x="4191000" y="3429000"/>
            <a:ext cx="4648200" cy="2968752"/>
          </a:xfrm>
        </p:spPr>
        <p:txBody>
          <a:bodyPr/>
          <a:lstStyle/>
          <a:p>
            <a:pPr marL="53975" indent="0">
              <a:buNone/>
            </a:pPr>
            <a:r>
              <a:rPr lang="en-US" sz="2400" u="sng" dirty="0"/>
              <a:t>Ramus</a:t>
            </a:r>
          </a:p>
          <a:p>
            <a:pPr marL="282575" lvl="1" indent="-163513"/>
            <a:r>
              <a:rPr lang="en-US" sz="2000" dirty="0"/>
              <a:t>Etymology: </a:t>
            </a:r>
          </a:p>
          <a:p>
            <a:pPr marL="547688" lvl="2" indent="-163513"/>
            <a:r>
              <a:rPr lang="en-US" dirty="0"/>
              <a:t>“branch”</a:t>
            </a:r>
          </a:p>
          <a:p>
            <a:pPr marL="282575" lvl="1" indent="-163513"/>
            <a:r>
              <a:rPr lang="en-US" sz="2000" dirty="0"/>
              <a:t>Definition: </a:t>
            </a:r>
          </a:p>
          <a:p>
            <a:pPr marL="547688" lvl="2" indent="-163513"/>
            <a:r>
              <a:rPr lang="en-US" dirty="0"/>
              <a:t>division of a spinal nerve</a:t>
            </a:r>
          </a:p>
          <a:p>
            <a:pPr marL="282575" lvl="1" indent="-163513"/>
            <a:r>
              <a:rPr lang="en-US" sz="2000" dirty="0"/>
              <a:t>Applications:</a:t>
            </a:r>
          </a:p>
          <a:p>
            <a:pPr marL="636588" lvl="2"/>
            <a:r>
              <a:rPr lang="en-US" i="1" dirty="0"/>
              <a:t>Posterior</a:t>
            </a:r>
            <a:r>
              <a:rPr lang="en-US" dirty="0"/>
              <a:t> ramus    </a:t>
            </a:r>
            <a:r>
              <a:rPr lang="en-US" sz="1600" dirty="0"/>
              <a:t>(branch to the back)</a:t>
            </a:r>
            <a:endParaRPr lang="en-US" dirty="0"/>
          </a:p>
          <a:p>
            <a:pPr marL="636588" lvl="2"/>
            <a:r>
              <a:rPr lang="en-US" i="1" dirty="0"/>
              <a:t>Anterior</a:t>
            </a:r>
            <a:r>
              <a:rPr lang="en-US" dirty="0"/>
              <a:t> ramus     </a:t>
            </a:r>
            <a:r>
              <a:rPr lang="en-US" sz="1600" dirty="0">
                <a:solidFill>
                  <a:prstClr val="black"/>
                </a:solidFill>
                <a:ea typeface="ＭＳ Ｐゴシック" pitchFamily="-109" charset="-128"/>
              </a:rPr>
              <a:t>(branch to the front)</a:t>
            </a:r>
            <a:endParaRPr lang="en-US" dirty="0"/>
          </a:p>
        </p:txBody>
      </p:sp>
      <p:pic>
        <p:nvPicPr>
          <p:cNvPr id="7170" name="Picture 2" descr="Image result for anatomical word l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0428" y="304800"/>
            <a:ext cx="2612571" cy="28194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worried studen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181" t="4501" r="40430" b="13018"/>
          <a:stretch/>
        </p:blipFill>
        <p:spPr bwMode="auto">
          <a:xfrm>
            <a:off x="4191000" y="849767"/>
            <a:ext cx="1948543" cy="2274433"/>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nvSpPr>
        <p:spPr>
          <a:xfrm>
            <a:off x="4931229" y="240167"/>
            <a:ext cx="1219200" cy="979033"/>
          </a:xfrm>
          <a:prstGeom prst="cloudCallout">
            <a:avLst>
              <a:gd name="adj1" fmla="val -36011"/>
              <a:gd name="adj2" fmla="val 8050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083629" y="545017"/>
            <a:ext cx="838200" cy="369332"/>
          </a:xfrm>
          <a:prstGeom prst="rect">
            <a:avLst/>
          </a:prstGeom>
          <a:noFill/>
        </p:spPr>
        <p:txBody>
          <a:bodyPr wrap="square" rtlCol="0">
            <a:spAutoFit/>
          </a:bodyPr>
          <a:lstStyle/>
          <a:p>
            <a:r>
              <a:rPr lang="en-US" dirty="0"/>
              <a:t>HELP!!</a:t>
            </a:r>
          </a:p>
        </p:txBody>
      </p:sp>
      <p:pic>
        <p:nvPicPr>
          <p:cNvPr id="7173" name="Picture 5"/>
          <p:cNvPicPr>
            <a:picLocks noChangeAspect="1" noChangeArrowheads="1"/>
          </p:cNvPicPr>
          <p:nvPr/>
        </p:nvPicPr>
        <p:blipFill>
          <a:blip r:embed="rId5">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6228722" y="3581400"/>
            <a:ext cx="2534277"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191000" y="3429000"/>
            <a:ext cx="4800600" cy="327660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4682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17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txEl>
                                              <p:pRg st="6" end="6"/>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animBg="1"/>
      <p:bldP spid="7"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Anatomical positions</a:t>
            </a:r>
          </a:p>
        </p:txBody>
      </p:sp>
      <p:pic>
        <p:nvPicPr>
          <p:cNvPr id="2054" name="Picture 6"/>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74975" y="938213"/>
            <a:ext cx="3603049" cy="4624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38200" y="1811769"/>
            <a:ext cx="990600" cy="369332"/>
          </a:xfrm>
          <a:prstGeom prst="rect">
            <a:avLst/>
          </a:prstGeom>
          <a:noFill/>
        </p:spPr>
        <p:txBody>
          <a:bodyPr wrap="square" rtlCol="0">
            <a:spAutoFit/>
          </a:bodyPr>
          <a:lstStyle/>
          <a:p>
            <a:r>
              <a:rPr lang="en-US" dirty="0"/>
              <a:t>(Dorsal)</a:t>
            </a:r>
          </a:p>
        </p:txBody>
      </p:sp>
      <p:sp>
        <p:nvSpPr>
          <p:cNvPr id="9" name="TextBox 8"/>
          <p:cNvSpPr txBox="1"/>
          <p:nvPr/>
        </p:nvSpPr>
        <p:spPr>
          <a:xfrm>
            <a:off x="3048000" y="2212975"/>
            <a:ext cx="1371600" cy="369332"/>
          </a:xfrm>
          <a:prstGeom prst="rect">
            <a:avLst/>
          </a:prstGeom>
          <a:noFill/>
        </p:spPr>
        <p:txBody>
          <a:bodyPr wrap="square" rtlCol="0">
            <a:spAutoFit/>
          </a:bodyPr>
          <a:lstStyle/>
          <a:p>
            <a:r>
              <a:rPr lang="en-US" dirty="0"/>
              <a:t>(Ventral)</a:t>
            </a:r>
          </a:p>
        </p:txBody>
      </p:sp>
      <p:pic>
        <p:nvPicPr>
          <p:cNvPr id="2052" name="Picture 4"/>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424415" y="938213"/>
            <a:ext cx="2486169" cy="4624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8733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91600" cy="1250950"/>
          </a:xfrm>
        </p:spPr>
        <p:txBody>
          <a:bodyPr/>
          <a:lstStyle/>
          <a:p>
            <a:r>
              <a:rPr lang="en-US" dirty="0"/>
              <a:t>How about those guided reading questions (</a:t>
            </a:r>
            <a:r>
              <a:rPr lang="en-US" dirty="0" err="1"/>
              <a:t>GRQ’s</a:t>
            </a:r>
            <a:r>
              <a:rPr lang="en-US" dirty="0"/>
              <a:t> on Connect)?!</a:t>
            </a:r>
          </a:p>
        </p:txBody>
      </p:sp>
      <p:sp>
        <p:nvSpPr>
          <p:cNvPr id="5" name="Text Placeholder 4"/>
          <p:cNvSpPr txBox="1">
            <a:spLocks/>
          </p:cNvSpPr>
          <p:nvPr/>
        </p:nvSpPr>
        <p:spPr bwMode="auto">
          <a:xfrm>
            <a:off x="457200" y="1698987"/>
            <a:ext cx="8382000" cy="47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45720" numCol="1" anchor="t" anchorCtr="0" compatLnSpc="1">
            <a:prstTxWarp prst="textNoShape">
              <a:avLst/>
            </a:prstTxWarp>
          </a:bodyPr>
          <a:lstStyle>
            <a:lvl1pPr marL="438150" indent="-319088" algn="l" rtl="0" eaLnBrk="1" fontAlgn="base" hangingPunct="1">
              <a:spcBef>
                <a:spcPct val="0"/>
              </a:spcBef>
              <a:spcAft>
                <a:spcPct val="0"/>
              </a:spcAft>
              <a:buClr>
                <a:schemeClr val="accent1"/>
              </a:buClr>
              <a:buSzPct val="80000"/>
              <a:buFont typeface="Wingdings 2" pitchFamily="-110" charset="2"/>
              <a:buChar char=""/>
              <a:defRPr sz="2800" kern="1200">
                <a:solidFill>
                  <a:schemeClr val="tx1"/>
                </a:solidFill>
                <a:latin typeface="+mn-lt"/>
                <a:ea typeface="ＭＳ Ｐゴシック" pitchFamily="-109" charset="-128"/>
                <a:cs typeface="ＭＳ Ｐゴシック" pitchFamily="-109" charset="-128"/>
              </a:defRPr>
            </a:lvl1pPr>
            <a:lvl2pPr marL="730250" indent="-273050" algn="l" rtl="0" eaLnBrk="1" fontAlgn="base" hangingPunct="1">
              <a:spcBef>
                <a:spcPct val="20000"/>
              </a:spcBef>
              <a:spcAft>
                <a:spcPct val="0"/>
              </a:spcAft>
              <a:buClr>
                <a:schemeClr val="accent2"/>
              </a:buClr>
              <a:buSzPct val="90000"/>
              <a:buFont typeface="Wingdings" pitchFamily="-110" charset="2"/>
              <a:buChar char=""/>
              <a:defRPr sz="2400" kern="1200">
                <a:solidFill>
                  <a:schemeClr val="tx1"/>
                </a:solidFill>
                <a:latin typeface="+mn-lt"/>
                <a:ea typeface="ＭＳ Ｐゴシック" pitchFamily="-107" charset="-128"/>
                <a:cs typeface="+mn-cs"/>
              </a:defRPr>
            </a:lvl2pPr>
            <a:lvl3pPr marL="995363" indent="-228600" algn="l" rtl="0" eaLnBrk="1" fontAlgn="base" hangingPunct="1">
              <a:spcBef>
                <a:spcPct val="20000"/>
              </a:spcBef>
              <a:spcAft>
                <a:spcPct val="0"/>
              </a:spcAft>
              <a:buClr>
                <a:srgbClr val="9BBB59"/>
              </a:buClr>
              <a:buFont typeface="Arial" charset="0"/>
              <a:buChar char="▪"/>
              <a:defRPr sz="2000" kern="1200">
                <a:solidFill>
                  <a:schemeClr val="tx1"/>
                </a:solidFill>
                <a:latin typeface="+mn-lt"/>
                <a:ea typeface="ＭＳ Ｐゴシック" pitchFamily="-107" charset="-128"/>
                <a:cs typeface="+mn-cs"/>
              </a:defRPr>
            </a:lvl3pPr>
            <a:lvl4pPr marL="1216025" indent="-182563" algn="l" rtl="0" eaLnBrk="1" fontAlgn="base" hangingPunct="1">
              <a:spcBef>
                <a:spcPct val="20000"/>
              </a:spcBef>
              <a:spcAft>
                <a:spcPct val="0"/>
              </a:spcAft>
              <a:buClr>
                <a:srgbClr val="8064A2"/>
              </a:buClr>
              <a:buFont typeface="Arial" charset="0"/>
              <a:buChar char="▪"/>
              <a:defRPr sz="1800" kern="1200">
                <a:solidFill>
                  <a:schemeClr val="tx1"/>
                </a:solidFill>
                <a:latin typeface="+mn-lt"/>
                <a:ea typeface="ＭＳ Ｐゴシック" pitchFamily="-107" charset="-128"/>
                <a:cs typeface="+mn-cs"/>
              </a:defRPr>
            </a:lvl4pPr>
            <a:lvl5pPr marL="1425575" indent="-182563" algn="l" rtl="0" eaLnBrk="1" fontAlgn="base" hangingPunct="1">
              <a:spcBef>
                <a:spcPct val="20000"/>
              </a:spcBef>
              <a:spcAft>
                <a:spcPct val="0"/>
              </a:spcAft>
              <a:buClr>
                <a:srgbClr val="4BACC6"/>
              </a:buClr>
              <a:buFont typeface="Wingdings 3" pitchFamily="-110" charset="2"/>
              <a:buChar char=""/>
              <a:defRPr lang="en-US" sz="1800" kern="1200">
                <a:solidFill>
                  <a:schemeClr val="tx1"/>
                </a:solidFill>
                <a:latin typeface="+mn-lt"/>
                <a:ea typeface="ＭＳ Ｐゴシック" pitchFamily="-107" charset="-128"/>
                <a:cs typeface="+mn-cs"/>
              </a:defRPr>
            </a:lvl5pPr>
            <a:lvl6pPr marL="1627632" indent="-182880" algn="l" rtl="0" eaLnBrk="1" latinLnBrk="0" hangingPunct="1">
              <a:spcBef>
                <a:spcPct val="20000"/>
              </a:spcBef>
              <a:buClr>
                <a:schemeClr val="accent6"/>
              </a:buClr>
              <a:buSzPct val="100000"/>
              <a:buFont typeface="Wingdings 2"/>
              <a:buChar char=""/>
              <a:defRPr kumimoji="0" sz="18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r>
              <a:rPr lang="en-US" dirty="0"/>
              <a:t>Not “Homework”, but a tool.</a:t>
            </a:r>
            <a:br>
              <a:rPr lang="en-US" dirty="0"/>
            </a:br>
            <a:r>
              <a:rPr lang="en-US" dirty="0"/>
              <a:t>These are to PREPARE YOU for lab!</a:t>
            </a:r>
          </a:p>
          <a:p>
            <a:endParaRPr lang="en-US" dirty="0"/>
          </a:p>
          <a:p>
            <a:r>
              <a:rPr lang="en-US" dirty="0"/>
              <a:t>Questions ≠ simple identification, but challenge you to understand what you’re reading</a:t>
            </a:r>
          </a:p>
          <a:p>
            <a:endParaRPr lang="en-US" dirty="0"/>
          </a:p>
          <a:p>
            <a:r>
              <a:rPr lang="en-US" dirty="0"/>
              <a:t>They are open-book (manual).  Actually read, don’t just hunt for answers.  It’ll be easier in the long run</a:t>
            </a:r>
          </a:p>
          <a:p>
            <a:endParaRPr lang="en-US" dirty="0"/>
          </a:p>
          <a:p>
            <a:r>
              <a:rPr lang="en-US" dirty="0"/>
              <a:t>Help you prepare + Easy points!! </a:t>
            </a:r>
            <a:r>
              <a:rPr lang="en-US" dirty="0">
                <a:sym typeface="Wingdings" panose="05000000000000000000" pitchFamily="2" charset="2"/>
              </a:rPr>
              <a:t> </a:t>
            </a:r>
            <a:endParaRPr lang="en-US" dirty="0"/>
          </a:p>
        </p:txBody>
      </p:sp>
    </p:spTree>
    <p:extLst>
      <p:ext uri="{BB962C8B-B14F-4D97-AF65-F5344CB8AC3E}">
        <p14:creationId xmlns:p14="http://schemas.microsoft.com/office/powerpoint/2010/main" val="856422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Announcements"/>
          <p:cNvSpPr txBox="1">
            <a:spLocks noGrp="1"/>
          </p:cNvSpPr>
          <p:nvPr>
            <p:ph type="title" idx="4294967295"/>
          </p:nvPr>
        </p:nvSpPr>
        <p:spPr>
          <a:xfrm>
            <a:off x="250031" y="0"/>
            <a:ext cx="8643938" cy="1714500"/>
          </a:xfrm>
          <a:prstGeom prst="rect">
            <a:avLst/>
          </a:prstGeom>
        </p:spPr>
        <p:txBody>
          <a:bodyPr/>
          <a:lstStyle>
            <a:lvl1pPr>
              <a:defRPr sz="6200"/>
            </a:lvl1pPr>
          </a:lstStyle>
          <a:p>
            <a:r>
              <a:t>Announcements</a:t>
            </a:r>
          </a:p>
        </p:txBody>
      </p:sp>
      <p:sp>
        <p:nvSpPr>
          <p:cNvPr id="128" name="Any technical problems with self-study or GRQs should be direct to Dr. Johnson: johnsonc@bio.unc.edu"/>
          <p:cNvSpPr txBox="1"/>
          <p:nvPr/>
        </p:nvSpPr>
        <p:spPr>
          <a:xfrm>
            <a:off x="250031" y="1597940"/>
            <a:ext cx="8754488" cy="851067"/>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p>
            <a:pPr defTabSz="410751" hangingPunct="0"/>
            <a:r>
              <a:rPr sz="2531" kern="0">
                <a:solidFill>
                  <a:srgbClr val="535353"/>
                </a:solidFill>
                <a:latin typeface="Avenir Book"/>
                <a:sym typeface="Avenir Book"/>
              </a:rPr>
              <a:t>Any technical problems with self-study or GRQs should be direct to Dr. Johnson: </a:t>
            </a:r>
            <a:r>
              <a:rPr sz="2531" u="sng" kern="0">
                <a:solidFill>
                  <a:srgbClr val="0000FF"/>
                </a:solidFill>
                <a:uFill>
                  <a:solidFill>
                    <a:srgbClr val="0000FF"/>
                  </a:solidFill>
                </a:uFill>
                <a:latin typeface="Avenir Book"/>
                <a:sym typeface="Avenir Book"/>
                <a:hlinkClick r:id="rId2"/>
              </a:rPr>
              <a:t>johnsonc@bio.unc.edu</a:t>
            </a:r>
            <a:r>
              <a:rPr sz="2531" kern="0">
                <a:solidFill>
                  <a:srgbClr val="535353"/>
                </a:solidFill>
                <a:latin typeface="Avenir Book"/>
                <a:sym typeface="Avenir Book"/>
              </a:rPr>
              <a:t> </a:t>
            </a:r>
          </a:p>
        </p:txBody>
      </p:sp>
      <p:sp>
        <p:nvSpPr>
          <p:cNvPr id="129" name="Peer mentoring available Thursdays 3-6 &amp; Fridays 9-12 in W111…"/>
          <p:cNvSpPr txBox="1"/>
          <p:nvPr/>
        </p:nvSpPr>
        <p:spPr>
          <a:xfrm>
            <a:off x="250031" y="5274099"/>
            <a:ext cx="8893969" cy="1175899"/>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p>
            <a:pPr defTabSz="410751" hangingPunct="0">
              <a:defRPr sz="3400"/>
            </a:pPr>
            <a:r>
              <a:rPr sz="2391" kern="0">
                <a:solidFill>
                  <a:srgbClr val="535353"/>
                </a:solidFill>
                <a:latin typeface="Avenir Book"/>
                <a:sym typeface="Avenir Book"/>
              </a:rPr>
              <a:t>Peer mentoring available Thursdays 3-6 &amp; Fridays 9-12 in W111</a:t>
            </a:r>
          </a:p>
          <a:p>
            <a:pPr marL="521663" lvl="1" indent="-253782" defTabSz="410751" hangingPunct="0">
              <a:buSzPct val="100000"/>
              <a:buFontTx/>
              <a:buChar char="•"/>
              <a:defRPr sz="3400"/>
            </a:pPr>
            <a:r>
              <a:rPr sz="2391" kern="0">
                <a:solidFill>
                  <a:srgbClr val="535353"/>
                </a:solidFill>
                <a:latin typeface="Avenir Book"/>
                <a:sym typeface="Avenir Book"/>
              </a:rPr>
              <a:t>No appointment needed; walk in anytime</a:t>
            </a:r>
          </a:p>
          <a:p>
            <a:pPr marL="521663" lvl="1" indent="-253782" defTabSz="410751" hangingPunct="0">
              <a:buSzPct val="100000"/>
              <a:buFontTx/>
              <a:buChar char="•"/>
              <a:defRPr sz="3400"/>
            </a:pPr>
            <a:r>
              <a:rPr sz="2391" kern="0">
                <a:solidFill>
                  <a:srgbClr val="535353"/>
                </a:solidFill>
                <a:latin typeface="Avenir Book"/>
                <a:sym typeface="Avenir Book"/>
              </a:rPr>
              <a:t>Get help or review models from current or past labs</a:t>
            </a:r>
          </a:p>
        </p:txBody>
      </p:sp>
      <p:sp>
        <p:nvSpPr>
          <p:cNvPr id="130" name="Next week’s GRQs should be competed after reading Chapter 2 of your manual.  It must be completed before the start of lab."/>
          <p:cNvSpPr txBox="1"/>
          <p:nvPr/>
        </p:nvSpPr>
        <p:spPr>
          <a:xfrm>
            <a:off x="250031" y="3427931"/>
            <a:ext cx="8754488" cy="851067"/>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lvl1pPr algn="l"/>
          </a:lstStyle>
          <a:p>
            <a:pPr defTabSz="410751" hangingPunct="0"/>
            <a:r>
              <a:rPr sz="2531" kern="0">
                <a:solidFill>
                  <a:srgbClr val="535353"/>
                </a:solidFill>
                <a:latin typeface="Avenir Book"/>
                <a:sym typeface="Avenir Book"/>
              </a:rPr>
              <a:t>Next week’s GRQs should be competed after reading Chapter 2 of your manual.  It must be completed before the start of lab.</a:t>
            </a:r>
          </a:p>
        </p:txBody>
      </p:sp>
    </p:spTree>
    <p:extLst>
      <p:ext uri="{BB962C8B-B14F-4D97-AF65-F5344CB8AC3E}">
        <p14:creationId xmlns:p14="http://schemas.microsoft.com/office/powerpoint/2010/main" val="198964181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a:t>Anatomy Lab #1:</a:t>
            </a:r>
            <a:br>
              <a:rPr lang="en-US" dirty="0"/>
            </a:br>
            <a:r>
              <a:rPr lang="en-US" dirty="0"/>
              <a:t>Spinal Cord &amp; Spinal Nerves</a:t>
            </a:r>
          </a:p>
        </p:txBody>
      </p:sp>
      <p:sp>
        <p:nvSpPr>
          <p:cNvPr id="9219" name="Content Placeholder 7"/>
          <p:cNvSpPr>
            <a:spLocks noGrp="1"/>
          </p:cNvSpPr>
          <p:nvPr>
            <p:ph idx="1"/>
          </p:nvPr>
        </p:nvSpPr>
        <p:spPr>
          <a:xfrm>
            <a:off x="76200" y="1371600"/>
            <a:ext cx="8686800" cy="4625975"/>
          </a:xfrm>
        </p:spPr>
        <p:txBody>
          <a:bodyPr/>
          <a:lstStyle/>
          <a:p>
            <a:pPr marL="119062" indent="0">
              <a:buNone/>
            </a:pPr>
            <a:r>
              <a:rPr lang="en-US" b="1" dirty="0"/>
              <a:t>Objectives for this lab:</a:t>
            </a:r>
          </a:p>
          <a:p>
            <a:r>
              <a:rPr lang="en-US" dirty="0"/>
              <a:t>Gross + cross-sectional anatomy of spinal cord</a:t>
            </a:r>
          </a:p>
          <a:p>
            <a:r>
              <a:rPr lang="en-US" dirty="0"/>
              <a:t>Anatomical components of the spinal cord + nerves that participate in the autonomic nervous system</a:t>
            </a:r>
          </a:p>
          <a:p>
            <a:r>
              <a:rPr lang="en-US" dirty="0"/>
              <a:t>Understand the spinal cord’s functional components</a:t>
            </a:r>
          </a:p>
          <a:p>
            <a:r>
              <a:rPr lang="en-US" dirty="0"/>
              <a:t>Be able to describe the functional components that make up spinal nerves, roots, and rami</a:t>
            </a:r>
          </a:p>
          <a:p>
            <a:r>
              <a:rPr lang="en-US" dirty="0"/>
              <a:t>Understand dermatomes </a:t>
            </a:r>
          </a:p>
          <a:p>
            <a:r>
              <a:rPr lang="en-US" dirty="0"/>
              <a:t>Understand spinal reflexes</a:t>
            </a:r>
          </a:p>
          <a:p>
            <a:endParaRPr lang="en-US" dirty="0"/>
          </a:p>
        </p:txBody>
      </p:sp>
    </p:spTree>
    <p:extLst>
      <p:ext uri="{BB962C8B-B14F-4D97-AF65-F5344CB8AC3E}">
        <p14:creationId xmlns:p14="http://schemas.microsoft.com/office/powerpoint/2010/main" val="237052406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amp;PLA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Showroom">
  <a:themeElements>
    <a:clrScheme name="Showroom">
      <a:dk1>
        <a:srgbClr val="535353"/>
      </a:dk1>
      <a:lt1>
        <a:srgbClr val="FFFFFF"/>
      </a:lt1>
      <a:dk2>
        <a:srgbClr val="A7A7A7"/>
      </a:dk2>
      <a:lt2>
        <a:srgbClr val="535353"/>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Helvetica"/>
        <a:ea typeface="Helvetica"/>
        <a:cs typeface="Helvetica"/>
      </a:majorFont>
      <a:minorFont>
        <a:latin typeface="Avenir Book"/>
        <a:ea typeface="Avenir Book"/>
        <a:cs typeface="Avenir Book"/>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841</TotalTime>
  <Words>2156</Words>
  <Application>Microsoft Office PowerPoint</Application>
  <PresentationFormat>On-screen Show (4:3)</PresentationFormat>
  <Paragraphs>451</Paragraphs>
  <Slides>42</Slides>
  <Notes>18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42</vt:i4>
      </vt:variant>
    </vt:vector>
  </HeadingPairs>
  <TitlesOfParts>
    <vt:vector size="54" baseType="lpstr">
      <vt:lpstr>ＭＳ Ｐゴシック</vt:lpstr>
      <vt:lpstr>Arial</vt:lpstr>
      <vt:lpstr>Avenir Book</vt:lpstr>
      <vt:lpstr>Calibri</vt:lpstr>
      <vt:lpstr>Corbel</vt:lpstr>
      <vt:lpstr>Gill Sans Light</vt:lpstr>
      <vt:lpstr>Wingdings</vt:lpstr>
      <vt:lpstr>Wingdings 2</vt:lpstr>
      <vt:lpstr>Wingdings 3</vt:lpstr>
      <vt:lpstr>Office Theme</vt:lpstr>
      <vt:lpstr>A&amp;PLAB1</vt:lpstr>
      <vt:lpstr>Showroom</vt:lpstr>
      <vt:lpstr>BIOLOGY 252 ANATOMY &amp; PHYSIOLOGY LAB</vt:lpstr>
      <vt:lpstr>Tips</vt:lpstr>
      <vt:lpstr>Tips</vt:lpstr>
      <vt:lpstr>Tips</vt:lpstr>
      <vt:lpstr>Example</vt:lpstr>
      <vt:lpstr>Intro: Anatomical positions</vt:lpstr>
      <vt:lpstr>How about those guided reading questions (GRQ’s on Connect)?!</vt:lpstr>
      <vt:lpstr>Announcements</vt:lpstr>
      <vt:lpstr>Anatomy Lab #1: Spinal Cord &amp; Spinal Nerves</vt:lpstr>
      <vt:lpstr>Anatomy</vt:lpstr>
      <vt:lpstr>Quick intro:  Vertebrae</vt:lpstr>
      <vt:lpstr>PowerPoint Presentation</vt:lpstr>
      <vt:lpstr>PowerPoint Presentation</vt:lpstr>
      <vt:lpstr>Gross Anatomy of the Spinal Cord:</vt:lpstr>
      <vt:lpstr>PowerPoint Presentation</vt:lpstr>
      <vt:lpstr>The Vertebral Canal</vt:lpstr>
      <vt:lpstr>Labor pains? Get an epidural!</vt:lpstr>
      <vt:lpstr>Identification Mini-quiz part 1</vt:lpstr>
      <vt:lpstr>Identification Mini-Quiz part 1.a</vt:lpstr>
      <vt:lpstr>Function</vt:lpstr>
      <vt:lpstr>Gray Matter of the Spinal Cord</vt:lpstr>
      <vt:lpstr>Dorsal, Ventral, huh?</vt:lpstr>
      <vt:lpstr>Spinal Nerve Roots</vt:lpstr>
      <vt:lpstr>Functional Anatomy of the Spinal Cord</vt:lpstr>
      <vt:lpstr>Ascending Pathways</vt:lpstr>
      <vt:lpstr>Functional Anatomy of the Spinal Cord</vt:lpstr>
      <vt:lpstr>Descending Pathways</vt:lpstr>
      <vt:lpstr>What’s the difference between the two tracts? </vt:lpstr>
      <vt:lpstr>Where next?</vt:lpstr>
      <vt:lpstr>Rami Connect the Spinal Cord to the Body</vt:lpstr>
      <vt:lpstr>SO MANY WORDS!!</vt:lpstr>
      <vt:lpstr>Making sense of Spinal Nerves</vt:lpstr>
      <vt:lpstr>Making sense of Spinal Nerves</vt:lpstr>
      <vt:lpstr>Group Activity: Neuronal Pathways</vt:lpstr>
      <vt:lpstr>Still confused?</vt:lpstr>
      <vt:lpstr>More Function</vt:lpstr>
      <vt:lpstr>Segmentation of the Nervous System</vt:lpstr>
      <vt:lpstr>Segmentation of the Nervous System</vt:lpstr>
      <vt:lpstr>What is a reflex?</vt:lpstr>
      <vt:lpstr>Case Study: Accident</vt:lpstr>
      <vt:lpstr>Things you can’t see on models: Lab 1</vt:lpstr>
      <vt:lpstr>Before you leave, make sure that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 Lab #1: Spinal Cord &amp; Spinal Nerves</dc:title>
  <dc:creator>Chris Payne</dc:creator>
  <cp:lastModifiedBy>Chris</cp:lastModifiedBy>
  <cp:revision>50</cp:revision>
  <cp:lastPrinted>2017-01-25T17:09:08Z</cp:lastPrinted>
  <dcterms:created xsi:type="dcterms:W3CDTF">2016-08-31T00:56:38Z</dcterms:created>
  <dcterms:modified xsi:type="dcterms:W3CDTF">2018-01-28T23:43:37Z</dcterms:modified>
</cp:coreProperties>
</file>